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3"/>
  </p:notesMasterIdLst>
  <p:sldIdLst>
    <p:sldId id="296" r:id="rId2"/>
    <p:sldId id="301" r:id="rId3"/>
    <p:sldId id="306" r:id="rId4"/>
    <p:sldId id="258" r:id="rId5"/>
    <p:sldId id="259" r:id="rId6"/>
    <p:sldId id="260" r:id="rId7"/>
    <p:sldId id="261" r:id="rId8"/>
    <p:sldId id="262" r:id="rId9"/>
    <p:sldId id="266" r:id="rId10"/>
    <p:sldId id="270" r:id="rId11"/>
    <p:sldId id="268" r:id="rId12"/>
    <p:sldId id="269" r:id="rId13"/>
    <p:sldId id="272" r:id="rId14"/>
    <p:sldId id="305" r:id="rId15"/>
    <p:sldId id="275" r:id="rId16"/>
    <p:sldId id="276" r:id="rId17"/>
    <p:sldId id="277" r:id="rId18"/>
    <p:sldId id="278" r:id="rId19"/>
    <p:sldId id="279" r:id="rId20"/>
    <p:sldId id="280" r:id="rId21"/>
    <p:sldId id="281" r:id="rId22"/>
    <p:sldId id="283" r:id="rId23"/>
    <p:sldId id="297" r:id="rId24"/>
    <p:sldId id="307" r:id="rId25"/>
    <p:sldId id="290" r:id="rId26"/>
    <p:sldId id="298" r:id="rId27"/>
    <p:sldId id="302" r:id="rId28"/>
    <p:sldId id="292" r:id="rId29"/>
    <p:sldId id="303" r:id="rId30"/>
    <p:sldId id="295" r:id="rId31"/>
    <p:sldId id="30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uwybVZ9ZYT1gVXEs1DNh6ITpT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EB419F-CBE9-4220-8CCB-D2CB9AAF22A2}">
  <a:tblStyle styleId="{3FEB419F-CBE9-4220-8CCB-D2CB9AAF22A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9"/>
  </p:normalViewPr>
  <p:slideViewPr>
    <p:cSldViewPr snapToGrid="0">
      <p:cViewPr varScale="1">
        <p:scale>
          <a:sx n="101" d="100"/>
          <a:sy n="101" d="100"/>
        </p:scale>
        <p:origin x="92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47C2D-971A-4E19-8434-3FE6BDBB21A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B8D8CE-23DE-4C2E-BBEE-D645CE212653}">
      <dgm:prSet custT="1"/>
      <dgm:spPr/>
      <dgm:t>
        <a:bodyPr/>
        <a:lstStyle/>
        <a:p>
          <a:r>
            <a:rPr lang="en-US" sz="3200" dirty="0"/>
            <a:t>Know Your Area</a:t>
          </a:r>
        </a:p>
      </dgm:t>
    </dgm:pt>
    <dgm:pt modelId="{1963DC09-4E0F-4573-BBF7-F66DD975C15B}" type="parTrans" cxnId="{35705DDD-E21B-4788-A74D-49DC353A8BF2}">
      <dgm:prSet/>
      <dgm:spPr/>
      <dgm:t>
        <a:bodyPr/>
        <a:lstStyle/>
        <a:p>
          <a:endParaRPr lang="en-US"/>
        </a:p>
      </dgm:t>
    </dgm:pt>
    <dgm:pt modelId="{81ED626B-781F-485C-A4AE-073757C7B6A0}" type="sibTrans" cxnId="{35705DDD-E21B-4788-A74D-49DC353A8BF2}">
      <dgm:prSet/>
      <dgm:spPr/>
      <dgm:t>
        <a:bodyPr/>
        <a:lstStyle/>
        <a:p>
          <a:endParaRPr lang="en-US"/>
        </a:p>
      </dgm:t>
    </dgm:pt>
    <dgm:pt modelId="{78280423-FEC7-471A-A919-BEE1A32FF163}">
      <dgm:prSet custT="1"/>
      <dgm:spPr/>
      <dgm:t>
        <a:bodyPr/>
        <a:lstStyle/>
        <a:p>
          <a:r>
            <a:rPr lang="en-US" sz="3200" dirty="0"/>
            <a:t>The Basics: Your Role</a:t>
          </a:r>
        </a:p>
      </dgm:t>
    </dgm:pt>
    <dgm:pt modelId="{F277605D-3C5E-4C55-891D-C6D64F001A39}" type="sibTrans" cxnId="{998EFA73-8226-4B9B-8293-47A3DEA2CD89}">
      <dgm:prSet/>
      <dgm:spPr/>
      <dgm:t>
        <a:bodyPr/>
        <a:lstStyle/>
        <a:p>
          <a:endParaRPr lang="en-US"/>
        </a:p>
      </dgm:t>
    </dgm:pt>
    <dgm:pt modelId="{1E375D4E-8575-4D23-93F3-AB4B8D96BAF7}" type="parTrans" cxnId="{998EFA73-8226-4B9B-8293-47A3DEA2CD89}">
      <dgm:prSet/>
      <dgm:spPr/>
      <dgm:t>
        <a:bodyPr/>
        <a:lstStyle/>
        <a:p>
          <a:endParaRPr lang="en-US"/>
        </a:p>
      </dgm:t>
    </dgm:pt>
    <dgm:pt modelId="{04543B5E-7E74-4280-93CA-A3C55884719E}">
      <dgm:prSet custT="1"/>
      <dgm:spPr/>
      <dgm:t>
        <a:bodyPr/>
        <a:lstStyle/>
        <a:p>
          <a:r>
            <a:rPr lang="en-US" sz="2000" dirty="0"/>
            <a:t>This workshop is divided into 4 sections: </a:t>
          </a:r>
        </a:p>
      </dgm:t>
    </dgm:pt>
    <dgm:pt modelId="{EF9F008A-5E43-4870-B986-7A8DCCE3294E}" type="sibTrans" cxnId="{15180E22-0418-4E9F-A5E0-B99D4473C794}">
      <dgm:prSet/>
      <dgm:spPr/>
      <dgm:t>
        <a:bodyPr/>
        <a:lstStyle/>
        <a:p>
          <a:endParaRPr lang="en-US"/>
        </a:p>
      </dgm:t>
    </dgm:pt>
    <dgm:pt modelId="{F4F9D6FE-BB1A-47B7-BBC3-026F6D9CC80F}" type="parTrans" cxnId="{15180E22-0418-4E9F-A5E0-B99D4473C794}">
      <dgm:prSet/>
      <dgm:spPr/>
      <dgm:t>
        <a:bodyPr/>
        <a:lstStyle/>
        <a:p>
          <a:endParaRPr lang="en-US"/>
        </a:p>
      </dgm:t>
    </dgm:pt>
    <dgm:pt modelId="{24093D8E-F6C7-4E74-B922-92ECFE7F6426}">
      <dgm:prSet custT="1"/>
      <dgm:spPr/>
      <dgm:t>
        <a:bodyPr/>
        <a:lstStyle/>
        <a:p>
          <a:r>
            <a:rPr lang="en-US" sz="3200" dirty="0"/>
            <a:t>Know the NA Service Structure</a:t>
          </a:r>
        </a:p>
      </dgm:t>
    </dgm:pt>
    <dgm:pt modelId="{DC500C2C-7796-4552-AE07-0E66993FFB34}" type="parTrans" cxnId="{B7C40C61-9076-4A8C-BEEA-36428A6F2420}">
      <dgm:prSet/>
      <dgm:spPr/>
    </dgm:pt>
    <dgm:pt modelId="{A095F42E-00D7-4770-B1B1-BD8FCB4FF9CC}" type="sibTrans" cxnId="{B7C40C61-9076-4A8C-BEEA-36428A6F2420}">
      <dgm:prSet/>
      <dgm:spPr/>
    </dgm:pt>
    <dgm:pt modelId="{972C51D2-C21B-4A93-9F48-BDC16263ABC8}">
      <dgm:prSet custT="1"/>
      <dgm:spPr/>
      <dgm:t>
        <a:bodyPr/>
        <a:lstStyle/>
        <a:p>
          <a:r>
            <a:rPr lang="en-US" sz="3200" dirty="0"/>
            <a:t>Know Your Region</a:t>
          </a:r>
        </a:p>
      </dgm:t>
    </dgm:pt>
    <dgm:pt modelId="{AD02177C-6E66-4CFD-8C11-47CDF1634339}" type="parTrans" cxnId="{0E8A4D62-CF69-4D01-BCAF-A164DD29B0D5}">
      <dgm:prSet/>
      <dgm:spPr/>
    </dgm:pt>
    <dgm:pt modelId="{D63E70A1-16AC-4014-9DA4-87E391A37E44}" type="sibTrans" cxnId="{0E8A4D62-CF69-4D01-BCAF-A164DD29B0D5}">
      <dgm:prSet/>
      <dgm:spPr/>
    </dgm:pt>
    <dgm:pt modelId="{8A5D86F7-32D9-F942-9EAD-17397A2D4711}" type="pres">
      <dgm:prSet presAssocID="{45047C2D-971A-4E19-8434-3FE6BDBB21AF}" presName="linear" presStyleCnt="0">
        <dgm:presLayoutVars>
          <dgm:animLvl val="lvl"/>
          <dgm:resizeHandles val="exact"/>
        </dgm:presLayoutVars>
      </dgm:prSet>
      <dgm:spPr/>
    </dgm:pt>
    <dgm:pt modelId="{E8F12564-BD5C-8041-BA87-725FA984A3E9}" type="pres">
      <dgm:prSet presAssocID="{04543B5E-7E74-4280-93CA-A3C55884719E}" presName="parentText" presStyleLbl="node1" presStyleIdx="0" presStyleCnt="1">
        <dgm:presLayoutVars>
          <dgm:chMax val="0"/>
          <dgm:bulletEnabled val="1"/>
        </dgm:presLayoutVars>
      </dgm:prSet>
      <dgm:spPr/>
    </dgm:pt>
    <dgm:pt modelId="{9187A2E7-3160-2B47-BAC6-6FE05414816D}" type="pres">
      <dgm:prSet presAssocID="{04543B5E-7E74-4280-93CA-A3C55884719E}" presName="childText" presStyleLbl="revTx" presStyleIdx="0" presStyleCnt="1">
        <dgm:presLayoutVars>
          <dgm:bulletEnabled val="1"/>
        </dgm:presLayoutVars>
      </dgm:prSet>
      <dgm:spPr/>
    </dgm:pt>
  </dgm:ptLst>
  <dgm:cxnLst>
    <dgm:cxn modelId="{15180E22-0418-4E9F-A5E0-B99D4473C794}" srcId="{45047C2D-971A-4E19-8434-3FE6BDBB21AF}" destId="{04543B5E-7E74-4280-93CA-A3C55884719E}" srcOrd="0" destOrd="0" parTransId="{F4F9D6FE-BB1A-47B7-BBC3-026F6D9CC80F}" sibTransId="{EF9F008A-5E43-4870-B986-7A8DCCE3294E}"/>
    <dgm:cxn modelId="{659A3A23-14E0-A64E-BA23-E5F07113CFF8}" type="presOf" srcId="{04543B5E-7E74-4280-93CA-A3C55884719E}" destId="{E8F12564-BD5C-8041-BA87-725FA984A3E9}" srcOrd="0" destOrd="0" presId="urn:microsoft.com/office/officeart/2005/8/layout/vList2"/>
    <dgm:cxn modelId="{B7C40C61-9076-4A8C-BEEA-36428A6F2420}" srcId="{04543B5E-7E74-4280-93CA-A3C55884719E}" destId="{24093D8E-F6C7-4E74-B922-92ECFE7F6426}" srcOrd="3" destOrd="0" parTransId="{DC500C2C-7796-4552-AE07-0E66993FFB34}" sibTransId="{A095F42E-00D7-4770-B1B1-BD8FCB4FF9CC}"/>
    <dgm:cxn modelId="{0E8A4D62-CF69-4D01-BCAF-A164DD29B0D5}" srcId="{04543B5E-7E74-4280-93CA-A3C55884719E}" destId="{972C51D2-C21B-4A93-9F48-BDC16263ABC8}" srcOrd="2" destOrd="0" parTransId="{AD02177C-6E66-4CFD-8C11-47CDF1634339}" sibTransId="{D63E70A1-16AC-4014-9DA4-87E391A37E44}"/>
    <dgm:cxn modelId="{3658A465-43C5-4E23-B9FA-924F957869AC}" type="presOf" srcId="{24093D8E-F6C7-4E74-B922-92ECFE7F6426}" destId="{9187A2E7-3160-2B47-BAC6-6FE05414816D}" srcOrd="0" destOrd="3" presId="urn:microsoft.com/office/officeart/2005/8/layout/vList2"/>
    <dgm:cxn modelId="{998EFA73-8226-4B9B-8293-47A3DEA2CD89}" srcId="{04543B5E-7E74-4280-93CA-A3C55884719E}" destId="{78280423-FEC7-471A-A919-BEE1A32FF163}" srcOrd="0" destOrd="0" parTransId="{1E375D4E-8575-4D23-93F3-AB4B8D96BAF7}" sibTransId="{F277605D-3C5E-4C55-891D-C6D64F001A39}"/>
    <dgm:cxn modelId="{C9488290-2D70-45F6-9754-CFEBB6E7A8C0}" type="presOf" srcId="{972C51D2-C21B-4A93-9F48-BDC16263ABC8}" destId="{9187A2E7-3160-2B47-BAC6-6FE05414816D}" srcOrd="0" destOrd="2" presId="urn:microsoft.com/office/officeart/2005/8/layout/vList2"/>
    <dgm:cxn modelId="{A0B9C09F-7D65-7446-AD73-3613F426EBF8}" type="presOf" srcId="{78280423-FEC7-471A-A919-BEE1A32FF163}" destId="{9187A2E7-3160-2B47-BAC6-6FE05414816D}" srcOrd="0" destOrd="0" presId="urn:microsoft.com/office/officeart/2005/8/layout/vList2"/>
    <dgm:cxn modelId="{2A6618B5-315C-2B42-9CAF-227CD139B574}" type="presOf" srcId="{CAB8D8CE-23DE-4C2E-BBEE-D645CE212653}" destId="{9187A2E7-3160-2B47-BAC6-6FE05414816D}" srcOrd="0" destOrd="1" presId="urn:microsoft.com/office/officeart/2005/8/layout/vList2"/>
    <dgm:cxn modelId="{35705DDD-E21B-4788-A74D-49DC353A8BF2}" srcId="{04543B5E-7E74-4280-93CA-A3C55884719E}" destId="{CAB8D8CE-23DE-4C2E-BBEE-D645CE212653}" srcOrd="1" destOrd="0" parTransId="{1963DC09-4E0F-4573-BBF7-F66DD975C15B}" sibTransId="{81ED626B-781F-485C-A4AE-073757C7B6A0}"/>
    <dgm:cxn modelId="{68F90CF6-A878-1B4C-979A-ED4EFDA62921}" type="presOf" srcId="{45047C2D-971A-4E19-8434-3FE6BDBB21AF}" destId="{8A5D86F7-32D9-F942-9EAD-17397A2D4711}" srcOrd="0" destOrd="0" presId="urn:microsoft.com/office/officeart/2005/8/layout/vList2"/>
    <dgm:cxn modelId="{F068CE1B-5961-0444-98DD-542E31E14AD7}" type="presParOf" srcId="{8A5D86F7-32D9-F942-9EAD-17397A2D4711}" destId="{E8F12564-BD5C-8041-BA87-725FA984A3E9}" srcOrd="0" destOrd="0" presId="urn:microsoft.com/office/officeart/2005/8/layout/vList2"/>
    <dgm:cxn modelId="{5EDD4DCC-0E20-7A46-AB1D-B6C21FE308A4}" type="presParOf" srcId="{8A5D86F7-32D9-F942-9EAD-17397A2D4711}" destId="{9187A2E7-3160-2B47-BAC6-6FE05414816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E3943-7F02-40C9-85F0-8284A44EFB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732468-4711-48F7-81B6-4873A0924683}">
      <dgm:prSet/>
      <dgm:spPr/>
      <dgm:t>
        <a:bodyPr/>
        <a:lstStyle/>
        <a:p>
          <a:r>
            <a:rPr lang="en-US"/>
            <a:t>How many Groups/meetings are in your Area?</a:t>
          </a:r>
        </a:p>
      </dgm:t>
    </dgm:pt>
    <dgm:pt modelId="{11F90A95-E861-412C-98DF-44D19D4B4148}" type="parTrans" cxnId="{7C83B56B-E99C-4155-9F44-79BE6E55BE12}">
      <dgm:prSet/>
      <dgm:spPr/>
      <dgm:t>
        <a:bodyPr/>
        <a:lstStyle/>
        <a:p>
          <a:endParaRPr lang="en-US"/>
        </a:p>
      </dgm:t>
    </dgm:pt>
    <dgm:pt modelId="{95618902-023B-4F42-B8F9-1E864A13D6B2}" type="sibTrans" cxnId="{7C83B56B-E99C-4155-9F44-79BE6E55BE12}">
      <dgm:prSet/>
      <dgm:spPr/>
      <dgm:t>
        <a:bodyPr/>
        <a:lstStyle/>
        <a:p>
          <a:endParaRPr lang="en-US"/>
        </a:p>
      </dgm:t>
    </dgm:pt>
    <dgm:pt modelId="{D2E8B99B-CDDE-49B5-95C8-AE51DFC3C9A5}">
      <dgm:prSet/>
      <dgm:spPr/>
      <dgm:t>
        <a:bodyPr/>
        <a:lstStyle/>
        <a:p>
          <a:r>
            <a:rPr lang="en-US"/>
            <a:t>Attend Group Business meetings to listen for Group Conscience.</a:t>
          </a:r>
        </a:p>
      </dgm:t>
    </dgm:pt>
    <dgm:pt modelId="{9C33825B-E8BD-4A78-AA9C-ABC627821D16}" type="parTrans" cxnId="{D1AB87DE-B58F-4643-8CC9-D656C973EFFD}">
      <dgm:prSet/>
      <dgm:spPr/>
      <dgm:t>
        <a:bodyPr/>
        <a:lstStyle/>
        <a:p>
          <a:endParaRPr lang="en-US"/>
        </a:p>
      </dgm:t>
    </dgm:pt>
    <dgm:pt modelId="{B5FD7EAB-3EC4-4E46-8693-3DE30A228F8F}" type="sibTrans" cxnId="{D1AB87DE-B58F-4643-8CC9-D656C973EFFD}">
      <dgm:prSet/>
      <dgm:spPr/>
      <dgm:t>
        <a:bodyPr/>
        <a:lstStyle/>
        <a:p>
          <a:endParaRPr lang="en-US"/>
        </a:p>
      </dgm:t>
    </dgm:pt>
    <dgm:pt modelId="{E6F47A83-87CE-48BD-BB24-5D4A80AC5B0F}">
      <dgm:prSet/>
      <dgm:spPr/>
      <dgm:t>
        <a:bodyPr/>
        <a:lstStyle/>
        <a:p>
          <a:r>
            <a:rPr lang="en-US"/>
            <a:t>Get a list of the GSRs for the Area and reach out and introduce yourself. </a:t>
          </a:r>
        </a:p>
      </dgm:t>
    </dgm:pt>
    <dgm:pt modelId="{20B27AE0-515F-4BD3-BF48-08C8895A4A8E}" type="parTrans" cxnId="{48F291C4-AAC2-43C7-B2D6-EF8A355A0500}">
      <dgm:prSet/>
      <dgm:spPr/>
      <dgm:t>
        <a:bodyPr/>
        <a:lstStyle/>
        <a:p>
          <a:endParaRPr lang="en-US"/>
        </a:p>
      </dgm:t>
    </dgm:pt>
    <dgm:pt modelId="{16A19F53-FBE1-4523-A06C-F586B969B880}" type="sibTrans" cxnId="{48F291C4-AAC2-43C7-B2D6-EF8A355A0500}">
      <dgm:prSet/>
      <dgm:spPr/>
      <dgm:t>
        <a:bodyPr/>
        <a:lstStyle/>
        <a:p>
          <a:endParaRPr lang="en-US"/>
        </a:p>
      </dgm:t>
    </dgm:pt>
    <dgm:pt modelId="{60AD2D9E-0D10-4AB2-A7A3-42DDC037DDE4}" type="pres">
      <dgm:prSet presAssocID="{58CE3943-7F02-40C9-85F0-8284A44EFB7E}" presName="root" presStyleCnt="0">
        <dgm:presLayoutVars>
          <dgm:dir/>
          <dgm:resizeHandles val="exact"/>
        </dgm:presLayoutVars>
      </dgm:prSet>
      <dgm:spPr/>
    </dgm:pt>
    <dgm:pt modelId="{4E65D38E-025C-4BE9-BFC4-B38CB7395D8B}" type="pres">
      <dgm:prSet presAssocID="{D4732468-4711-48F7-81B6-4873A0924683}" presName="compNode" presStyleCnt="0"/>
      <dgm:spPr/>
    </dgm:pt>
    <dgm:pt modelId="{495E3FD6-7C06-4AF6-A6B2-32284B0DDA85}" type="pres">
      <dgm:prSet presAssocID="{D4732468-4711-48F7-81B6-4873A0924683}" presName="bgRect" presStyleLbl="bgShp" presStyleIdx="0" presStyleCnt="3"/>
      <dgm:spPr/>
    </dgm:pt>
    <dgm:pt modelId="{D5AD25DD-CC4D-4A41-AEB6-97B48F5DBE46}" type="pres">
      <dgm:prSet presAssocID="{D4732468-4711-48F7-81B6-4873A09246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1D3DDCE-B5C0-4FFB-BE99-0B7F847B87C2}" type="pres">
      <dgm:prSet presAssocID="{D4732468-4711-48F7-81B6-4873A0924683}" presName="spaceRect" presStyleCnt="0"/>
      <dgm:spPr/>
    </dgm:pt>
    <dgm:pt modelId="{6B891954-71B0-48DC-96DE-28D5F1A26B55}" type="pres">
      <dgm:prSet presAssocID="{D4732468-4711-48F7-81B6-4873A0924683}" presName="parTx" presStyleLbl="revTx" presStyleIdx="0" presStyleCnt="3">
        <dgm:presLayoutVars>
          <dgm:chMax val="0"/>
          <dgm:chPref val="0"/>
        </dgm:presLayoutVars>
      </dgm:prSet>
      <dgm:spPr/>
    </dgm:pt>
    <dgm:pt modelId="{1EA2AFA6-8A5F-49B7-9D48-C7E8558C8981}" type="pres">
      <dgm:prSet presAssocID="{95618902-023B-4F42-B8F9-1E864A13D6B2}" presName="sibTrans" presStyleCnt="0"/>
      <dgm:spPr/>
    </dgm:pt>
    <dgm:pt modelId="{93474A4C-3C12-4218-8DA2-29232AF8A5EB}" type="pres">
      <dgm:prSet presAssocID="{D2E8B99B-CDDE-49B5-95C8-AE51DFC3C9A5}" presName="compNode" presStyleCnt="0"/>
      <dgm:spPr/>
    </dgm:pt>
    <dgm:pt modelId="{CFD084E3-6919-420E-8E94-058B3781AAA7}" type="pres">
      <dgm:prSet presAssocID="{D2E8B99B-CDDE-49B5-95C8-AE51DFC3C9A5}" presName="bgRect" presStyleLbl="bgShp" presStyleIdx="1" presStyleCnt="3"/>
      <dgm:spPr/>
    </dgm:pt>
    <dgm:pt modelId="{0BD3E4C6-7227-49DE-98FC-B38F4CA00C4B}" type="pres">
      <dgm:prSet presAssocID="{D2E8B99B-CDDE-49B5-95C8-AE51DFC3C9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D08CFBAA-8BD9-4E23-965B-679023C65659}" type="pres">
      <dgm:prSet presAssocID="{D2E8B99B-CDDE-49B5-95C8-AE51DFC3C9A5}" presName="spaceRect" presStyleCnt="0"/>
      <dgm:spPr/>
    </dgm:pt>
    <dgm:pt modelId="{528F18CF-0E2F-493D-A4DC-B62A5E5460D8}" type="pres">
      <dgm:prSet presAssocID="{D2E8B99B-CDDE-49B5-95C8-AE51DFC3C9A5}" presName="parTx" presStyleLbl="revTx" presStyleIdx="1" presStyleCnt="3">
        <dgm:presLayoutVars>
          <dgm:chMax val="0"/>
          <dgm:chPref val="0"/>
        </dgm:presLayoutVars>
      </dgm:prSet>
      <dgm:spPr/>
    </dgm:pt>
    <dgm:pt modelId="{9A33DAE3-47E1-45A5-999E-606753B95017}" type="pres">
      <dgm:prSet presAssocID="{B5FD7EAB-3EC4-4E46-8693-3DE30A228F8F}" presName="sibTrans" presStyleCnt="0"/>
      <dgm:spPr/>
    </dgm:pt>
    <dgm:pt modelId="{D086FD37-F731-4457-889D-D4A1785A9ED7}" type="pres">
      <dgm:prSet presAssocID="{E6F47A83-87CE-48BD-BB24-5D4A80AC5B0F}" presName="compNode" presStyleCnt="0"/>
      <dgm:spPr/>
    </dgm:pt>
    <dgm:pt modelId="{88412D41-F233-4DE6-BBD4-B118923037DF}" type="pres">
      <dgm:prSet presAssocID="{E6F47A83-87CE-48BD-BB24-5D4A80AC5B0F}" presName="bgRect" presStyleLbl="bgShp" presStyleIdx="2" presStyleCnt="3"/>
      <dgm:spPr/>
    </dgm:pt>
    <dgm:pt modelId="{8543FED3-B95F-437B-8F19-4F623C075724}" type="pres">
      <dgm:prSet presAssocID="{E6F47A83-87CE-48BD-BB24-5D4A80AC5B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C6CB917E-D543-4FA1-B0B4-2E0F23DA83E2}" type="pres">
      <dgm:prSet presAssocID="{E6F47A83-87CE-48BD-BB24-5D4A80AC5B0F}" presName="spaceRect" presStyleCnt="0"/>
      <dgm:spPr/>
    </dgm:pt>
    <dgm:pt modelId="{4A9EC4F0-892F-4C36-828A-00F5464DE12A}" type="pres">
      <dgm:prSet presAssocID="{E6F47A83-87CE-48BD-BB24-5D4A80AC5B0F}" presName="parTx" presStyleLbl="revTx" presStyleIdx="2" presStyleCnt="3">
        <dgm:presLayoutVars>
          <dgm:chMax val="0"/>
          <dgm:chPref val="0"/>
        </dgm:presLayoutVars>
      </dgm:prSet>
      <dgm:spPr/>
    </dgm:pt>
  </dgm:ptLst>
  <dgm:cxnLst>
    <dgm:cxn modelId="{F8111763-C376-404C-883C-6DA0B7E2CB10}" type="presOf" srcId="{D4732468-4711-48F7-81B6-4873A0924683}" destId="{6B891954-71B0-48DC-96DE-28D5F1A26B55}" srcOrd="0" destOrd="0" presId="urn:microsoft.com/office/officeart/2018/2/layout/IconVerticalSolidList"/>
    <dgm:cxn modelId="{7C83B56B-E99C-4155-9F44-79BE6E55BE12}" srcId="{58CE3943-7F02-40C9-85F0-8284A44EFB7E}" destId="{D4732468-4711-48F7-81B6-4873A0924683}" srcOrd="0" destOrd="0" parTransId="{11F90A95-E861-412C-98DF-44D19D4B4148}" sibTransId="{95618902-023B-4F42-B8F9-1E864A13D6B2}"/>
    <dgm:cxn modelId="{48F291C4-AAC2-43C7-B2D6-EF8A355A0500}" srcId="{58CE3943-7F02-40C9-85F0-8284A44EFB7E}" destId="{E6F47A83-87CE-48BD-BB24-5D4A80AC5B0F}" srcOrd="2" destOrd="0" parTransId="{20B27AE0-515F-4BD3-BF48-08C8895A4A8E}" sibTransId="{16A19F53-FBE1-4523-A06C-F586B969B880}"/>
    <dgm:cxn modelId="{D19F6CC8-8E1A-4F22-B166-65E3A35EFCC1}" type="presOf" srcId="{58CE3943-7F02-40C9-85F0-8284A44EFB7E}" destId="{60AD2D9E-0D10-4AB2-A7A3-42DDC037DDE4}" srcOrd="0" destOrd="0" presId="urn:microsoft.com/office/officeart/2018/2/layout/IconVerticalSolidList"/>
    <dgm:cxn modelId="{D1AB87DE-B58F-4643-8CC9-D656C973EFFD}" srcId="{58CE3943-7F02-40C9-85F0-8284A44EFB7E}" destId="{D2E8B99B-CDDE-49B5-95C8-AE51DFC3C9A5}" srcOrd="1" destOrd="0" parTransId="{9C33825B-E8BD-4A78-AA9C-ABC627821D16}" sibTransId="{B5FD7EAB-3EC4-4E46-8693-3DE30A228F8F}"/>
    <dgm:cxn modelId="{B8D9A6EA-DF2D-4244-AFD9-8ED047AF11E6}" type="presOf" srcId="{D2E8B99B-CDDE-49B5-95C8-AE51DFC3C9A5}" destId="{528F18CF-0E2F-493D-A4DC-B62A5E5460D8}" srcOrd="0" destOrd="0" presId="urn:microsoft.com/office/officeart/2018/2/layout/IconVerticalSolidList"/>
    <dgm:cxn modelId="{7A1B08FF-A113-432F-B17E-AEBF24CBC46C}" type="presOf" srcId="{E6F47A83-87CE-48BD-BB24-5D4A80AC5B0F}" destId="{4A9EC4F0-892F-4C36-828A-00F5464DE12A}" srcOrd="0" destOrd="0" presId="urn:microsoft.com/office/officeart/2018/2/layout/IconVerticalSolidList"/>
    <dgm:cxn modelId="{3B0D6CF4-0C88-4977-A80A-52A513BDE944}" type="presParOf" srcId="{60AD2D9E-0D10-4AB2-A7A3-42DDC037DDE4}" destId="{4E65D38E-025C-4BE9-BFC4-B38CB7395D8B}" srcOrd="0" destOrd="0" presId="urn:microsoft.com/office/officeart/2018/2/layout/IconVerticalSolidList"/>
    <dgm:cxn modelId="{1E61F200-0E97-4F46-AEAF-CF5444EF8A90}" type="presParOf" srcId="{4E65D38E-025C-4BE9-BFC4-B38CB7395D8B}" destId="{495E3FD6-7C06-4AF6-A6B2-32284B0DDA85}" srcOrd="0" destOrd="0" presId="urn:microsoft.com/office/officeart/2018/2/layout/IconVerticalSolidList"/>
    <dgm:cxn modelId="{5244ABB3-2DCC-4A5F-8969-2F4845822AFE}" type="presParOf" srcId="{4E65D38E-025C-4BE9-BFC4-B38CB7395D8B}" destId="{D5AD25DD-CC4D-4A41-AEB6-97B48F5DBE46}" srcOrd="1" destOrd="0" presId="urn:microsoft.com/office/officeart/2018/2/layout/IconVerticalSolidList"/>
    <dgm:cxn modelId="{BB1C58A0-129C-4695-B33B-CEBF47257072}" type="presParOf" srcId="{4E65D38E-025C-4BE9-BFC4-B38CB7395D8B}" destId="{01D3DDCE-B5C0-4FFB-BE99-0B7F847B87C2}" srcOrd="2" destOrd="0" presId="urn:microsoft.com/office/officeart/2018/2/layout/IconVerticalSolidList"/>
    <dgm:cxn modelId="{0FF19B2B-B2BB-4BDE-81D8-C4478E011443}" type="presParOf" srcId="{4E65D38E-025C-4BE9-BFC4-B38CB7395D8B}" destId="{6B891954-71B0-48DC-96DE-28D5F1A26B55}" srcOrd="3" destOrd="0" presId="urn:microsoft.com/office/officeart/2018/2/layout/IconVerticalSolidList"/>
    <dgm:cxn modelId="{B52A4C32-846A-4B88-953E-ADDC56F2B1BD}" type="presParOf" srcId="{60AD2D9E-0D10-4AB2-A7A3-42DDC037DDE4}" destId="{1EA2AFA6-8A5F-49B7-9D48-C7E8558C8981}" srcOrd="1" destOrd="0" presId="urn:microsoft.com/office/officeart/2018/2/layout/IconVerticalSolidList"/>
    <dgm:cxn modelId="{606566BB-EE08-4112-875E-0E64CDACD7E3}" type="presParOf" srcId="{60AD2D9E-0D10-4AB2-A7A3-42DDC037DDE4}" destId="{93474A4C-3C12-4218-8DA2-29232AF8A5EB}" srcOrd="2" destOrd="0" presId="urn:microsoft.com/office/officeart/2018/2/layout/IconVerticalSolidList"/>
    <dgm:cxn modelId="{55E8D29C-96CE-4706-A0B6-5C4FB6A45123}" type="presParOf" srcId="{93474A4C-3C12-4218-8DA2-29232AF8A5EB}" destId="{CFD084E3-6919-420E-8E94-058B3781AAA7}" srcOrd="0" destOrd="0" presId="urn:microsoft.com/office/officeart/2018/2/layout/IconVerticalSolidList"/>
    <dgm:cxn modelId="{D1761966-3F2E-49EA-8A17-8674253C45E9}" type="presParOf" srcId="{93474A4C-3C12-4218-8DA2-29232AF8A5EB}" destId="{0BD3E4C6-7227-49DE-98FC-B38F4CA00C4B}" srcOrd="1" destOrd="0" presId="urn:microsoft.com/office/officeart/2018/2/layout/IconVerticalSolidList"/>
    <dgm:cxn modelId="{7C10E735-52B8-4194-AA7F-044B242EAA51}" type="presParOf" srcId="{93474A4C-3C12-4218-8DA2-29232AF8A5EB}" destId="{D08CFBAA-8BD9-4E23-965B-679023C65659}" srcOrd="2" destOrd="0" presId="urn:microsoft.com/office/officeart/2018/2/layout/IconVerticalSolidList"/>
    <dgm:cxn modelId="{AD68FDD2-77AB-430B-B9B5-94B99B9F6F44}" type="presParOf" srcId="{93474A4C-3C12-4218-8DA2-29232AF8A5EB}" destId="{528F18CF-0E2F-493D-A4DC-B62A5E5460D8}" srcOrd="3" destOrd="0" presId="urn:microsoft.com/office/officeart/2018/2/layout/IconVerticalSolidList"/>
    <dgm:cxn modelId="{6F41161E-4EFF-45D9-B377-6ADE3F8764E7}" type="presParOf" srcId="{60AD2D9E-0D10-4AB2-A7A3-42DDC037DDE4}" destId="{9A33DAE3-47E1-45A5-999E-606753B95017}" srcOrd="3" destOrd="0" presId="urn:microsoft.com/office/officeart/2018/2/layout/IconVerticalSolidList"/>
    <dgm:cxn modelId="{052BDF1A-646A-4F88-9CE1-8B38F8AD9994}" type="presParOf" srcId="{60AD2D9E-0D10-4AB2-A7A3-42DDC037DDE4}" destId="{D086FD37-F731-4457-889D-D4A1785A9ED7}" srcOrd="4" destOrd="0" presId="urn:microsoft.com/office/officeart/2018/2/layout/IconVerticalSolidList"/>
    <dgm:cxn modelId="{915C0EB7-A711-436D-8E2C-7E20BEDB7C79}" type="presParOf" srcId="{D086FD37-F731-4457-889D-D4A1785A9ED7}" destId="{88412D41-F233-4DE6-BBD4-B118923037DF}" srcOrd="0" destOrd="0" presId="urn:microsoft.com/office/officeart/2018/2/layout/IconVerticalSolidList"/>
    <dgm:cxn modelId="{C7A25C25-DCBF-49A3-9E63-72EC2D8385E9}" type="presParOf" srcId="{D086FD37-F731-4457-889D-D4A1785A9ED7}" destId="{8543FED3-B95F-437B-8F19-4F623C075724}" srcOrd="1" destOrd="0" presId="urn:microsoft.com/office/officeart/2018/2/layout/IconVerticalSolidList"/>
    <dgm:cxn modelId="{23D5E3BE-733B-4B83-A571-D2E95AFCBD15}" type="presParOf" srcId="{D086FD37-F731-4457-889D-D4A1785A9ED7}" destId="{C6CB917E-D543-4FA1-B0B4-2E0F23DA83E2}" srcOrd="2" destOrd="0" presId="urn:microsoft.com/office/officeart/2018/2/layout/IconVerticalSolidList"/>
    <dgm:cxn modelId="{AE2AA741-CAFC-46D1-BF5E-7113C21E52DC}" type="presParOf" srcId="{D086FD37-F731-4457-889D-D4A1785A9ED7}" destId="{4A9EC4F0-892F-4C36-828A-00F5464DE1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59698-7F4C-4C55-8D5E-A0B19665D4D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FB46915-B45F-44FD-80FE-AB484BDF30FE}">
      <dgm:prSet/>
      <dgm:spPr/>
      <dgm:t>
        <a:bodyPr/>
        <a:lstStyle/>
        <a:p>
          <a:r>
            <a:rPr lang="en-US" dirty="0"/>
            <a:t>When and where the next RSC is meeting </a:t>
          </a:r>
        </a:p>
      </dgm:t>
    </dgm:pt>
    <dgm:pt modelId="{793F5A4A-7640-49D3-A31C-225D5475293F}" type="parTrans" cxnId="{66A7E0B2-0677-4B28-AE05-2785F27DAA61}">
      <dgm:prSet/>
      <dgm:spPr/>
      <dgm:t>
        <a:bodyPr/>
        <a:lstStyle/>
        <a:p>
          <a:endParaRPr lang="en-US"/>
        </a:p>
      </dgm:t>
    </dgm:pt>
    <dgm:pt modelId="{AC9FD790-B872-4958-A355-3BE7E981BF04}" type="sibTrans" cxnId="{66A7E0B2-0677-4B28-AE05-2785F27DAA61}">
      <dgm:prSet/>
      <dgm:spPr/>
      <dgm:t>
        <a:bodyPr/>
        <a:lstStyle/>
        <a:p>
          <a:endParaRPr lang="en-US"/>
        </a:p>
      </dgm:t>
    </dgm:pt>
    <dgm:pt modelId="{7FD1ED72-9A4B-4589-B17A-10C5C13855B5}">
      <dgm:prSet/>
      <dgm:spPr/>
      <dgm:t>
        <a:bodyPr/>
        <a:lstStyle/>
        <a:p>
          <a:r>
            <a:rPr lang="en-US" dirty="0"/>
            <a:t>Open positions</a:t>
          </a:r>
        </a:p>
      </dgm:t>
    </dgm:pt>
    <dgm:pt modelId="{1955E0D0-9155-45D6-BBDF-C38F4682CCEF}" type="parTrans" cxnId="{1C0201EB-2E09-4B0C-81A3-6F21DAAFD2B8}">
      <dgm:prSet/>
      <dgm:spPr/>
      <dgm:t>
        <a:bodyPr/>
        <a:lstStyle/>
        <a:p>
          <a:endParaRPr lang="en-US"/>
        </a:p>
      </dgm:t>
    </dgm:pt>
    <dgm:pt modelId="{695C3640-FC3B-4BAE-BF17-D2261F8A1EEF}" type="sibTrans" cxnId="{1C0201EB-2E09-4B0C-81A3-6F21DAAFD2B8}">
      <dgm:prSet/>
      <dgm:spPr/>
      <dgm:t>
        <a:bodyPr/>
        <a:lstStyle/>
        <a:p>
          <a:endParaRPr lang="en-US"/>
        </a:p>
      </dgm:t>
    </dgm:pt>
    <dgm:pt modelId="{E338114C-6C09-4C2E-8A7E-F01355A1AD81}">
      <dgm:prSet/>
      <dgm:spPr/>
      <dgm:t>
        <a:bodyPr/>
        <a:lstStyle/>
        <a:p>
          <a:r>
            <a:rPr lang="en-US" dirty="0"/>
            <a:t>Upcoming activities, workshops, or learning days </a:t>
          </a:r>
        </a:p>
      </dgm:t>
    </dgm:pt>
    <dgm:pt modelId="{83B36110-929C-401D-97D2-834E3BFE9B5F}" type="parTrans" cxnId="{6B8B3675-AF60-4DED-BBA6-3AE6F779A3E6}">
      <dgm:prSet/>
      <dgm:spPr/>
      <dgm:t>
        <a:bodyPr/>
        <a:lstStyle/>
        <a:p>
          <a:endParaRPr lang="en-US"/>
        </a:p>
      </dgm:t>
    </dgm:pt>
    <dgm:pt modelId="{1BEAC4B9-4D6E-4CEC-9643-00D8178A936E}" type="sibTrans" cxnId="{6B8B3675-AF60-4DED-BBA6-3AE6F779A3E6}">
      <dgm:prSet/>
      <dgm:spPr/>
      <dgm:t>
        <a:bodyPr/>
        <a:lstStyle/>
        <a:p>
          <a:endParaRPr lang="en-US"/>
        </a:p>
      </dgm:t>
    </dgm:pt>
    <dgm:pt modelId="{904D217E-29DE-40F3-B945-A0FF54A0481B}">
      <dgm:prSet/>
      <dgm:spPr/>
      <dgm:t>
        <a:bodyPr/>
        <a:lstStyle/>
        <a:p>
          <a:r>
            <a:rPr lang="en-US"/>
            <a:t>Topics in need of Area/Group input</a:t>
          </a:r>
        </a:p>
      </dgm:t>
    </dgm:pt>
    <dgm:pt modelId="{C1964D4E-BB02-46D4-81BE-ED8E928BCD42}" type="parTrans" cxnId="{8FF41AF2-B39B-4A47-9E96-C35C6AAA336B}">
      <dgm:prSet/>
      <dgm:spPr/>
      <dgm:t>
        <a:bodyPr/>
        <a:lstStyle/>
        <a:p>
          <a:endParaRPr lang="en-US"/>
        </a:p>
      </dgm:t>
    </dgm:pt>
    <dgm:pt modelId="{E2B89F26-781F-421A-B888-228B63F0CFD1}" type="sibTrans" cxnId="{8FF41AF2-B39B-4A47-9E96-C35C6AAA336B}">
      <dgm:prSet/>
      <dgm:spPr/>
      <dgm:t>
        <a:bodyPr/>
        <a:lstStyle/>
        <a:p>
          <a:endParaRPr lang="en-US"/>
        </a:p>
      </dgm:t>
    </dgm:pt>
    <dgm:pt modelId="{E8D6653F-5600-46D8-888B-4C94E22F0225}">
      <dgm:prSet/>
      <dgm:spPr/>
      <dgm:t>
        <a:bodyPr/>
        <a:lstStyle/>
        <a:p>
          <a:r>
            <a:rPr lang="en-US" dirty="0"/>
            <a:t>Topics/proposals that were discussed at Region</a:t>
          </a:r>
        </a:p>
      </dgm:t>
    </dgm:pt>
    <dgm:pt modelId="{F8C59255-17B6-4821-B5BA-1E8BDD546232}" type="parTrans" cxnId="{88440908-A4CC-4C14-A77F-1AEB44123248}">
      <dgm:prSet/>
      <dgm:spPr/>
      <dgm:t>
        <a:bodyPr/>
        <a:lstStyle/>
        <a:p>
          <a:endParaRPr lang="en-US"/>
        </a:p>
      </dgm:t>
    </dgm:pt>
    <dgm:pt modelId="{24306EC5-C834-4600-A93E-64A408D1FA47}" type="sibTrans" cxnId="{88440908-A4CC-4C14-A77F-1AEB44123248}">
      <dgm:prSet/>
      <dgm:spPr/>
      <dgm:t>
        <a:bodyPr/>
        <a:lstStyle/>
        <a:p>
          <a:endParaRPr lang="en-US"/>
        </a:p>
      </dgm:t>
    </dgm:pt>
    <dgm:pt modelId="{7D4581F0-2D4E-4FD5-9731-68C24949CD02}">
      <dgm:prSet/>
      <dgm:spPr/>
      <dgm:t>
        <a:bodyPr/>
        <a:lstStyle/>
        <a:p>
          <a:r>
            <a:rPr lang="en-US" dirty="0"/>
            <a:t>Overview of Finances including RSC contribution to WSC</a:t>
          </a:r>
        </a:p>
      </dgm:t>
    </dgm:pt>
    <dgm:pt modelId="{D17D1614-764A-4A37-BADD-51028D9ECEC0}" type="parTrans" cxnId="{1FF4A9A9-8E7C-42EF-B825-91665AC3B9EC}">
      <dgm:prSet/>
      <dgm:spPr/>
      <dgm:t>
        <a:bodyPr/>
        <a:lstStyle/>
        <a:p>
          <a:endParaRPr lang="en-US"/>
        </a:p>
      </dgm:t>
    </dgm:pt>
    <dgm:pt modelId="{B07FB173-CCD8-4086-BA57-4EE6819D0798}" type="sibTrans" cxnId="{1FF4A9A9-8E7C-42EF-B825-91665AC3B9EC}">
      <dgm:prSet/>
      <dgm:spPr/>
      <dgm:t>
        <a:bodyPr/>
        <a:lstStyle/>
        <a:p>
          <a:endParaRPr lang="en-US"/>
        </a:p>
      </dgm:t>
    </dgm:pt>
    <dgm:pt modelId="{8AEC5841-EC0A-4F03-85BB-F6D8AD0779C8}">
      <dgm:prSet/>
      <dgm:spPr/>
      <dgm:t>
        <a:bodyPr/>
        <a:lstStyle/>
        <a:p>
          <a:r>
            <a:rPr lang="en-US" dirty="0"/>
            <a:t>Subcommittee updates</a:t>
          </a:r>
        </a:p>
      </dgm:t>
    </dgm:pt>
    <dgm:pt modelId="{AB6C0867-7354-47A6-80B1-19ABA8BFEA0F}" type="parTrans" cxnId="{FF6DC2E6-A5E0-4E7D-AD73-A445EAEB66C1}">
      <dgm:prSet/>
      <dgm:spPr/>
      <dgm:t>
        <a:bodyPr/>
        <a:lstStyle/>
        <a:p>
          <a:endParaRPr lang="en-US"/>
        </a:p>
      </dgm:t>
    </dgm:pt>
    <dgm:pt modelId="{9DA7DCC6-B571-455A-B953-8146A15AD888}" type="sibTrans" cxnId="{FF6DC2E6-A5E0-4E7D-AD73-A445EAEB66C1}">
      <dgm:prSet/>
      <dgm:spPr/>
      <dgm:t>
        <a:bodyPr/>
        <a:lstStyle/>
        <a:p>
          <a:endParaRPr lang="en-US"/>
        </a:p>
      </dgm:t>
    </dgm:pt>
    <dgm:pt modelId="{59FC8800-E22E-4C8E-A29C-7FD85649E4B1}">
      <dgm:prSet/>
      <dgm:spPr/>
      <dgm:t>
        <a:bodyPr/>
        <a:lstStyle/>
        <a:p>
          <a:r>
            <a:rPr lang="en-US" dirty="0"/>
            <a:t>Highlights from Delegate Team Report </a:t>
          </a:r>
        </a:p>
      </dgm:t>
    </dgm:pt>
    <dgm:pt modelId="{547BAF13-DFD2-44AD-AD4F-C9B9F3E03544}" type="parTrans" cxnId="{CA6C2D54-BEC4-4F99-834F-1A7187E77DCA}">
      <dgm:prSet/>
      <dgm:spPr/>
      <dgm:t>
        <a:bodyPr/>
        <a:lstStyle/>
        <a:p>
          <a:endParaRPr lang="en-US"/>
        </a:p>
      </dgm:t>
    </dgm:pt>
    <dgm:pt modelId="{4BF01041-28C3-46E5-886E-3CC30A9629F7}" type="sibTrans" cxnId="{CA6C2D54-BEC4-4F99-834F-1A7187E77DCA}">
      <dgm:prSet/>
      <dgm:spPr/>
      <dgm:t>
        <a:bodyPr/>
        <a:lstStyle/>
        <a:p>
          <a:endParaRPr lang="en-US"/>
        </a:p>
      </dgm:t>
    </dgm:pt>
    <dgm:pt modelId="{7D1966BB-C3E7-D24F-8A24-307050D31E15}" type="pres">
      <dgm:prSet presAssocID="{83659698-7F4C-4C55-8D5E-A0B19665D4DE}" presName="linear" presStyleCnt="0">
        <dgm:presLayoutVars>
          <dgm:animLvl val="lvl"/>
          <dgm:resizeHandles val="exact"/>
        </dgm:presLayoutVars>
      </dgm:prSet>
      <dgm:spPr/>
    </dgm:pt>
    <dgm:pt modelId="{8CEDBCB7-E939-2A4D-A845-DAC487850F8A}" type="pres">
      <dgm:prSet presAssocID="{2FB46915-B45F-44FD-80FE-AB484BDF30FE}" presName="parentText" presStyleLbl="node1" presStyleIdx="0" presStyleCnt="8">
        <dgm:presLayoutVars>
          <dgm:chMax val="0"/>
          <dgm:bulletEnabled val="1"/>
        </dgm:presLayoutVars>
      </dgm:prSet>
      <dgm:spPr/>
    </dgm:pt>
    <dgm:pt modelId="{02888B5A-1E72-F349-B0EA-AECF97391EAB}" type="pres">
      <dgm:prSet presAssocID="{AC9FD790-B872-4958-A355-3BE7E981BF04}" presName="spacer" presStyleCnt="0"/>
      <dgm:spPr/>
    </dgm:pt>
    <dgm:pt modelId="{3C21AB41-C7FE-5143-B544-B1C070E09755}" type="pres">
      <dgm:prSet presAssocID="{7FD1ED72-9A4B-4589-B17A-10C5C13855B5}" presName="parentText" presStyleLbl="node1" presStyleIdx="1" presStyleCnt="8">
        <dgm:presLayoutVars>
          <dgm:chMax val="0"/>
          <dgm:bulletEnabled val="1"/>
        </dgm:presLayoutVars>
      </dgm:prSet>
      <dgm:spPr/>
    </dgm:pt>
    <dgm:pt modelId="{FAF0429F-A9E4-F344-A57D-8CBFCB15087D}" type="pres">
      <dgm:prSet presAssocID="{695C3640-FC3B-4BAE-BF17-D2261F8A1EEF}" presName="spacer" presStyleCnt="0"/>
      <dgm:spPr/>
    </dgm:pt>
    <dgm:pt modelId="{2474BA63-3667-9E41-AB05-AEE7666A6002}" type="pres">
      <dgm:prSet presAssocID="{E338114C-6C09-4C2E-8A7E-F01355A1AD81}" presName="parentText" presStyleLbl="node1" presStyleIdx="2" presStyleCnt="8">
        <dgm:presLayoutVars>
          <dgm:chMax val="0"/>
          <dgm:bulletEnabled val="1"/>
        </dgm:presLayoutVars>
      </dgm:prSet>
      <dgm:spPr/>
    </dgm:pt>
    <dgm:pt modelId="{337CDC84-9DAA-6F41-8010-C0AA9A07E094}" type="pres">
      <dgm:prSet presAssocID="{1BEAC4B9-4D6E-4CEC-9643-00D8178A936E}" presName="spacer" presStyleCnt="0"/>
      <dgm:spPr/>
    </dgm:pt>
    <dgm:pt modelId="{E9BF1777-F5B0-F74C-8B1A-F9C69945A787}" type="pres">
      <dgm:prSet presAssocID="{904D217E-29DE-40F3-B945-A0FF54A0481B}" presName="parentText" presStyleLbl="node1" presStyleIdx="3" presStyleCnt="8">
        <dgm:presLayoutVars>
          <dgm:chMax val="0"/>
          <dgm:bulletEnabled val="1"/>
        </dgm:presLayoutVars>
      </dgm:prSet>
      <dgm:spPr/>
    </dgm:pt>
    <dgm:pt modelId="{1BA5F9B4-EE78-5E4A-8694-71ED9F74E5A5}" type="pres">
      <dgm:prSet presAssocID="{E2B89F26-781F-421A-B888-228B63F0CFD1}" presName="spacer" presStyleCnt="0"/>
      <dgm:spPr/>
    </dgm:pt>
    <dgm:pt modelId="{876F8BF0-2DB7-8649-B65D-1A9E99B79E87}" type="pres">
      <dgm:prSet presAssocID="{E8D6653F-5600-46D8-888B-4C94E22F0225}" presName="parentText" presStyleLbl="node1" presStyleIdx="4" presStyleCnt="8">
        <dgm:presLayoutVars>
          <dgm:chMax val="0"/>
          <dgm:bulletEnabled val="1"/>
        </dgm:presLayoutVars>
      </dgm:prSet>
      <dgm:spPr/>
    </dgm:pt>
    <dgm:pt modelId="{7D0B7C9D-1191-A847-A9AF-21F7F668D56D}" type="pres">
      <dgm:prSet presAssocID="{24306EC5-C834-4600-A93E-64A408D1FA47}" presName="spacer" presStyleCnt="0"/>
      <dgm:spPr/>
    </dgm:pt>
    <dgm:pt modelId="{37B827FC-3210-AC4F-8CCB-61BBFB2D2DCF}" type="pres">
      <dgm:prSet presAssocID="{7D4581F0-2D4E-4FD5-9731-68C24949CD02}" presName="parentText" presStyleLbl="node1" presStyleIdx="5" presStyleCnt="8">
        <dgm:presLayoutVars>
          <dgm:chMax val="0"/>
          <dgm:bulletEnabled val="1"/>
        </dgm:presLayoutVars>
      </dgm:prSet>
      <dgm:spPr/>
    </dgm:pt>
    <dgm:pt modelId="{90C746C2-3F4D-0442-92FE-918B2E14F1DA}" type="pres">
      <dgm:prSet presAssocID="{B07FB173-CCD8-4086-BA57-4EE6819D0798}" presName="spacer" presStyleCnt="0"/>
      <dgm:spPr/>
    </dgm:pt>
    <dgm:pt modelId="{96398DD5-3DD7-0F4A-989C-4039254D8E52}" type="pres">
      <dgm:prSet presAssocID="{8AEC5841-EC0A-4F03-85BB-F6D8AD0779C8}" presName="parentText" presStyleLbl="node1" presStyleIdx="6" presStyleCnt="8">
        <dgm:presLayoutVars>
          <dgm:chMax val="0"/>
          <dgm:bulletEnabled val="1"/>
        </dgm:presLayoutVars>
      </dgm:prSet>
      <dgm:spPr/>
    </dgm:pt>
    <dgm:pt modelId="{F944ED50-EEF7-3849-A43B-51F564611F2C}" type="pres">
      <dgm:prSet presAssocID="{9DA7DCC6-B571-455A-B953-8146A15AD888}" presName="spacer" presStyleCnt="0"/>
      <dgm:spPr/>
    </dgm:pt>
    <dgm:pt modelId="{35F85BBC-5C89-E64B-B44E-FACDD3C32FFB}" type="pres">
      <dgm:prSet presAssocID="{59FC8800-E22E-4C8E-A29C-7FD85649E4B1}" presName="parentText" presStyleLbl="node1" presStyleIdx="7" presStyleCnt="8">
        <dgm:presLayoutVars>
          <dgm:chMax val="0"/>
          <dgm:bulletEnabled val="1"/>
        </dgm:presLayoutVars>
      </dgm:prSet>
      <dgm:spPr/>
    </dgm:pt>
  </dgm:ptLst>
  <dgm:cxnLst>
    <dgm:cxn modelId="{88440908-A4CC-4C14-A77F-1AEB44123248}" srcId="{83659698-7F4C-4C55-8D5E-A0B19665D4DE}" destId="{E8D6653F-5600-46D8-888B-4C94E22F0225}" srcOrd="4" destOrd="0" parTransId="{F8C59255-17B6-4821-B5BA-1E8BDD546232}" sibTransId="{24306EC5-C834-4600-A93E-64A408D1FA47}"/>
    <dgm:cxn modelId="{68842117-A9CD-6C4E-BA6D-5AA719D51365}" type="presOf" srcId="{59FC8800-E22E-4C8E-A29C-7FD85649E4B1}" destId="{35F85BBC-5C89-E64B-B44E-FACDD3C32FFB}" srcOrd="0" destOrd="0" presId="urn:microsoft.com/office/officeart/2005/8/layout/vList2"/>
    <dgm:cxn modelId="{62D2C164-AFFD-B94E-8AF9-EA6AAB0426F5}" type="presOf" srcId="{2FB46915-B45F-44FD-80FE-AB484BDF30FE}" destId="{8CEDBCB7-E939-2A4D-A845-DAC487850F8A}" srcOrd="0" destOrd="0" presId="urn:microsoft.com/office/officeart/2005/8/layout/vList2"/>
    <dgm:cxn modelId="{9B1C944A-343C-8845-A27F-6EE4DF1FB667}" type="presOf" srcId="{904D217E-29DE-40F3-B945-A0FF54A0481B}" destId="{E9BF1777-F5B0-F74C-8B1A-F9C69945A787}" srcOrd="0" destOrd="0" presId="urn:microsoft.com/office/officeart/2005/8/layout/vList2"/>
    <dgm:cxn modelId="{A9A4F372-CD8F-BA40-909E-354495AE2936}" type="presOf" srcId="{7FD1ED72-9A4B-4589-B17A-10C5C13855B5}" destId="{3C21AB41-C7FE-5143-B544-B1C070E09755}" srcOrd="0" destOrd="0" presId="urn:microsoft.com/office/officeart/2005/8/layout/vList2"/>
    <dgm:cxn modelId="{CA6C2D54-BEC4-4F99-834F-1A7187E77DCA}" srcId="{83659698-7F4C-4C55-8D5E-A0B19665D4DE}" destId="{59FC8800-E22E-4C8E-A29C-7FD85649E4B1}" srcOrd="7" destOrd="0" parTransId="{547BAF13-DFD2-44AD-AD4F-C9B9F3E03544}" sibTransId="{4BF01041-28C3-46E5-886E-3CC30A9629F7}"/>
    <dgm:cxn modelId="{6B8B3675-AF60-4DED-BBA6-3AE6F779A3E6}" srcId="{83659698-7F4C-4C55-8D5E-A0B19665D4DE}" destId="{E338114C-6C09-4C2E-8A7E-F01355A1AD81}" srcOrd="2" destOrd="0" parTransId="{83B36110-929C-401D-97D2-834E3BFE9B5F}" sibTransId="{1BEAC4B9-4D6E-4CEC-9643-00D8178A936E}"/>
    <dgm:cxn modelId="{D12287A5-412D-A042-8000-D42FA4342A3C}" type="presOf" srcId="{E8D6653F-5600-46D8-888B-4C94E22F0225}" destId="{876F8BF0-2DB7-8649-B65D-1A9E99B79E87}" srcOrd="0" destOrd="0" presId="urn:microsoft.com/office/officeart/2005/8/layout/vList2"/>
    <dgm:cxn modelId="{511C97A7-40C1-9446-896F-5CC3B74C065C}" type="presOf" srcId="{7D4581F0-2D4E-4FD5-9731-68C24949CD02}" destId="{37B827FC-3210-AC4F-8CCB-61BBFB2D2DCF}" srcOrd="0" destOrd="0" presId="urn:microsoft.com/office/officeart/2005/8/layout/vList2"/>
    <dgm:cxn modelId="{1FF4A9A9-8E7C-42EF-B825-91665AC3B9EC}" srcId="{83659698-7F4C-4C55-8D5E-A0B19665D4DE}" destId="{7D4581F0-2D4E-4FD5-9731-68C24949CD02}" srcOrd="5" destOrd="0" parTransId="{D17D1614-764A-4A37-BADD-51028D9ECEC0}" sibTransId="{B07FB173-CCD8-4086-BA57-4EE6819D0798}"/>
    <dgm:cxn modelId="{66A7E0B2-0677-4B28-AE05-2785F27DAA61}" srcId="{83659698-7F4C-4C55-8D5E-A0B19665D4DE}" destId="{2FB46915-B45F-44FD-80FE-AB484BDF30FE}" srcOrd="0" destOrd="0" parTransId="{793F5A4A-7640-49D3-A31C-225D5475293F}" sibTransId="{AC9FD790-B872-4958-A355-3BE7E981BF04}"/>
    <dgm:cxn modelId="{5DF5CAC7-A9A4-354F-8DAB-9D5747A9C3B4}" type="presOf" srcId="{83659698-7F4C-4C55-8D5E-A0B19665D4DE}" destId="{7D1966BB-C3E7-D24F-8A24-307050D31E15}" srcOrd="0" destOrd="0" presId="urn:microsoft.com/office/officeart/2005/8/layout/vList2"/>
    <dgm:cxn modelId="{5C4726D5-4724-1D45-82AE-0B7C314141F5}" type="presOf" srcId="{8AEC5841-EC0A-4F03-85BB-F6D8AD0779C8}" destId="{96398DD5-3DD7-0F4A-989C-4039254D8E52}" srcOrd="0" destOrd="0" presId="urn:microsoft.com/office/officeart/2005/8/layout/vList2"/>
    <dgm:cxn modelId="{FF6DC2E6-A5E0-4E7D-AD73-A445EAEB66C1}" srcId="{83659698-7F4C-4C55-8D5E-A0B19665D4DE}" destId="{8AEC5841-EC0A-4F03-85BB-F6D8AD0779C8}" srcOrd="6" destOrd="0" parTransId="{AB6C0867-7354-47A6-80B1-19ABA8BFEA0F}" sibTransId="{9DA7DCC6-B571-455A-B953-8146A15AD888}"/>
    <dgm:cxn modelId="{1C0201EB-2E09-4B0C-81A3-6F21DAAFD2B8}" srcId="{83659698-7F4C-4C55-8D5E-A0B19665D4DE}" destId="{7FD1ED72-9A4B-4589-B17A-10C5C13855B5}" srcOrd="1" destOrd="0" parTransId="{1955E0D0-9155-45D6-BBDF-C38F4682CCEF}" sibTransId="{695C3640-FC3B-4BAE-BF17-D2261F8A1EEF}"/>
    <dgm:cxn modelId="{8FF41AF2-B39B-4A47-9E96-C35C6AAA336B}" srcId="{83659698-7F4C-4C55-8D5E-A0B19665D4DE}" destId="{904D217E-29DE-40F3-B945-A0FF54A0481B}" srcOrd="3" destOrd="0" parTransId="{C1964D4E-BB02-46D4-81BE-ED8E928BCD42}" sibTransId="{E2B89F26-781F-421A-B888-228B63F0CFD1}"/>
    <dgm:cxn modelId="{0E0F6BF6-E3F0-AE48-9A05-3C12F866BD62}" type="presOf" srcId="{E338114C-6C09-4C2E-8A7E-F01355A1AD81}" destId="{2474BA63-3667-9E41-AB05-AEE7666A6002}" srcOrd="0" destOrd="0" presId="urn:microsoft.com/office/officeart/2005/8/layout/vList2"/>
    <dgm:cxn modelId="{C83C7E4B-E96A-5F47-8404-E55C381B6AAA}" type="presParOf" srcId="{7D1966BB-C3E7-D24F-8A24-307050D31E15}" destId="{8CEDBCB7-E939-2A4D-A845-DAC487850F8A}" srcOrd="0" destOrd="0" presId="urn:microsoft.com/office/officeart/2005/8/layout/vList2"/>
    <dgm:cxn modelId="{92591B6B-43F7-1745-82BC-ADB82F53B87C}" type="presParOf" srcId="{7D1966BB-C3E7-D24F-8A24-307050D31E15}" destId="{02888B5A-1E72-F349-B0EA-AECF97391EAB}" srcOrd="1" destOrd="0" presId="urn:microsoft.com/office/officeart/2005/8/layout/vList2"/>
    <dgm:cxn modelId="{78F05B63-3DA6-8242-932B-9D05D6D6F9C5}" type="presParOf" srcId="{7D1966BB-C3E7-D24F-8A24-307050D31E15}" destId="{3C21AB41-C7FE-5143-B544-B1C070E09755}" srcOrd="2" destOrd="0" presId="urn:microsoft.com/office/officeart/2005/8/layout/vList2"/>
    <dgm:cxn modelId="{052B14D6-67AB-AD4A-9117-6487053D8349}" type="presParOf" srcId="{7D1966BB-C3E7-D24F-8A24-307050D31E15}" destId="{FAF0429F-A9E4-F344-A57D-8CBFCB15087D}" srcOrd="3" destOrd="0" presId="urn:microsoft.com/office/officeart/2005/8/layout/vList2"/>
    <dgm:cxn modelId="{F3ADEB65-0D94-A341-A2D8-BE0A5A17192D}" type="presParOf" srcId="{7D1966BB-C3E7-D24F-8A24-307050D31E15}" destId="{2474BA63-3667-9E41-AB05-AEE7666A6002}" srcOrd="4" destOrd="0" presId="urn:microsoft.com/office/officeart/2005/8/layout/vList2"/>
    <dgm:cxn modelId="{2B25B509-8B87-7046-AB6A-920B3D36C717}" type="presParOf" srcId="{7D1966BB-C3E7-D24F-8A24-307050D31E15}" destId="{337CDC84-9DAA-6F41-8010-C0AA9A07E094}" srcOrd="5" destOrd="0" presId="urn:microsoft.com/office/officeart/2005/8/layout/vList2"/>
    <dgm:cxn modelId="{A11E7B12-F1F5-3044-9800-FB7F2D4FB6E7}" type="presParOf" srcId="{7D1966BB-C3E7-D24F-8A24-307050D31E15}" destId="{E9BF1777-F5B0-F74C-8B1A-F9C69945A787}" srcOrd="6" destOrd="0" presId="urn:microsoft.com/office/officeart/2005/8/layout/vList2"/>
    <dgm:cxn modelId="{E42FFAA9-FF94-6B4B-8723-ADB1E4B9FA6D}" type="presParOf" srcId="{7D1966BB-C3E7-D24F-8A24-307050D31E15}" destId="{1BA5F9B4-EE78-5E4A-8694-71ED9F74E5A5}" srcOrd="7" destOrd="0" presId="urn:microsoft.com/office/officeart/2005/8/layout/vList2"/>
    <dgm:cxn modelId="{BC0B0D5D-F20C-7745-89E6-F2C91F28C6A5}" type="presParOf" srcId="{7D1966BB-C3E7-D24F-8A24-307050D31E15}" destId="{876F8BF0-2DB7-8649-B65D-1A9E99B79E87}" srcOrd="8" destOrd="0" presId="urn:microsoft.com/office/officeart/2005/8/layout/vList2"/>
    <dgm:cxn modelId="{C5D7C946-518D-CB46-A586-8194BE0629F0}" type="presParOf" srcId="{7D1966BB-C3E7-D24F-8A24-307050D31E15}" destId="{7D0B7C9D-1191-A847-A9AF-21F7F668D56D}" srcOrd="9" destOrd="0" presId="urn:microsoft.com/office/officeart/2005/8/layout/vList2"/>
    <dgm:cxn modelId="{46D42B1A-DC39-7442-B3E1-D726506AE059}" type="presParOf" srcId="{7D1966BB-C3E7-D24F-8A24-307050D31E15}" destId="{37B827FC-3210-AC4F-8CCB-61BBFB2D2DCF}" srcOrd="10" destOrd="0" presId="urn:microsoft.com/office/officeart/2005/8/layout/vList2"/>
    <dgm:cxn modelId="{44E43FF0-1117-F943-B4AE-093598EC6877}" type="presParOf" srcId="{7D1966BB-C3E7-D24F-8A24-307050D31E15}" destId="{90C746C2-3F4D-0442-92FE-918B2E14F1DA}" srcOrd="11" destOrd="0" presId="urn:microsoft.com/office/officeart/2005/8/layout/vList2"/>
    <dgm:cxn modelId="{697B6EEE-0DB3-184A-AB6D-2AFC1ADC1E0F}" type="presParOf" srcId="{7D1966BB-C3E7-D24F-8A24-307050D31E15}" destId="{96398DD5-3DD7-0F4A-989C-4039254D8E52}" srcOrd="12" destOrd="0" presId="urn:microsoft.com/office/officeart/2005/8/layout/vList2"/>
    <dgm:cxn modelId="{00BFFFD7-3F2B-6F44-8CDC-CF65DD73541E}" type="presParOf" srcId="{7D1966BB-C3E7-D24F-8A24-307050D31E15}" destId="{F944ED50-EEF7-3849-A43B-51F564611F2C}" srcOrd="13" destOrd="0" presId="urn:microsoft.com/office/officeart/2005/8/layout/vList2"/>
    <dgm:cxn modelId="{3C212D7D-AE5A-7842-AB06-7B4D9F8BEE5F}" type="presParOf" srcId="{7D1966BB-C3E7-D24F-8A24-307050D31E15}" destId="{35F85BBC-5C89-E64B-B44E-FACDD3C32FF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CA07A4-7B83-44F1-ABFC-2202DF07345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42A975C-AA8D-4071-9A70-B8E39CDA3D2B}">
      <dgm:prSet/>
      <dgm:spPr/>
      <dgm:t>
        <a:bodyPr/>
        <a:lstStyle/>
        <a:p>
          <a:r>
            <a:rPr lang="en-US"/>
            <a:t>Members vary in experience level - beware of use of Abbreviations and Acronyms.</a:t>
          </a:r>
        </a:p>
      </dgm:t>
    </dgm:pt>
    <dgm:pt modelId="{A951E1A8-B9AD-4461-8176-8C07D983939B}" type="parTrans" cxnId="{99E1E321-7990-4B06-971B-B7C0D77C2AB3}">
      <dgm:prSet/>
      <dgm:spPr/>
      <dgm:t>
        <a:bodyPr/>
        <a:lstStyle/>
        <a:p>
          <a:endParaRPr lang="en-US"/>
        </a:p>
      </dgm:t>
    </dgm:pt>
    <dgm:pt modelId="{881FDCCC-1BD7-43CF-AFCF-85E430C9E0F5}" type="sibTrans" cxnId="{99E1E321-7990-4B06-971B-B7C0D77C2AB3}">
      <dgm:prSet/>
      <dgm:spPr/>
      <dgm:t>
        <a:bodyPr/>
        <a:lstStyle/>
        <a:p>
          <a:endParaRPr lang="en-US"/>
        </a:p>
      </dgm:t>
    </dgm:pt>
    <dgm:pt modelId="{9E9CC75B-D67A-48FD-BBB2-FE2DE6AF0EA7}">
      <dgm:prSet/>
      <dgm:spPr/>
      <dgm:t>
        <a:bodyPr/>
        <a:lstStyle/>
        <a:p>
          <a:r>
            <a:rPr lang="en-US" dirty="0"/>
            <a:t>There are a lot of people living without high-speed internet and a lack of access to technology. </a:t>
          </a:r>
        </a:p>
      </dgm:t>
    </dgm:pt>
    <dgm:pt modelId="{A68AD046-243F-43ED-8F69-3E5D86C3F64F}" type="parTrans" cxnId="{25EE5B2B-7149-42B9-8046-265CB3C9EC6C}">
      <dgm:prSet/>
      <dgm:spPr/>
      <dgm:t>
        <a:bodyPr/>
        <a:lstStyle/>
        <a:p>
          <a:endParaRPr lang="en-US"/>
        </a:p>
      </dgm:t>
    </dgm:pt>
    <dgm:pt modelId="{866FE6D7-30E8-4A1E-B9CC-F55B8F96DD1E}" type="sibTrans" cxnId="{25EE5B2B-7149-42B9-8046-265CB3C9EC6C}">
      <dgm:prSet/>
      <dgm:spPr/>
      <dgm:t>
        <a:bodyPr/>
        <a:lstStyle/>
        <a:p>
          <a:endParaRPr lang="en-US"/>
        </a:p>
      </dgm:t>
    </dgm:pt>
    <dgm:pt modelId="{905F0981-5338-432F-8E17-05F7788E3A5B}">
      <dgm:prSet/>
      <dgm:spPr/>
      <dgm:t>
        <a:bodyPr/>
        <a:lstStyle/>
        <a:p>
          <a:r>
            <a:rPr lang="en-US"/>
            <a:t>If possible, bring hard copies of flyers to the ASC and/or RSC. </a:t>
          </a:r>
        </a:p>
      </dgm:t>
    </dgm:pt>
    <dgm:pt modelId="{C4293E84-1E96-4EA2-BAD2-1B8495CD7622}" type="parTrans" cxnId="{F42702F2-846D-43E4-96B2-8C2DF0472E66}">
      <dgm:prSet/>
      <dgm:spPr/>
      <dgm:t>
        <a:bodyPr/>
        <a:lstStyle/>
        <a:p>
          <a:endParaRPr lang="en-US"/>
        </a:p>
      </dgm:t>
    </dgm:pt>
    <dgm:pt modelId="{6F4B1B1C-4C9F-4382-AFDE-DB1C9CE9A243}" type="sibTrans" cxnId="{F42702F2-846D-43E4-96B2-8C2DF0472E66}">
      <dgm:prSet/>
      <dgm:spPr/>
      <dgm:t>
        <a:bodyPr/>
        <a:lstStyle/>
        <a:p>
          <a:endParaRPr lang="en-US"/>
        </a:p>
      </dgm:t>
    </dgm:pt>
    <dgm:pt modelId="{CB564622-0F0A-9245-AEDA-2CE94BB83F98}" type="pres">
      <dgm:prSet presAssocID="{60CA07A4-7B83-44F1-ABFC-2202DF07345E}" presName="linear" presStyleCnt="0">
        <dgm:presLayoutVars>
          <dgm:animLvl val="lvl"/>
          <dgm:resizeHandles val="exact"/>
        </dgm:presLayoutVars>
      </dgm:prSet>
      <dgm:spPr/>
    </dgm:pt>
    <dgm:pt modelId="{0B04F19F-C78C-D04F-9CD7-53B1D1CB6C3C}" type="pres">
      <dgm:prSet presAssocID="{342A975C-AA8D-4071-9A70-B8E39CDA3D2B}" presName="parentText" presStyleLbl="node1" presStyleIdx="0" presStyleCnt="3">
        <dgm:presLayoutVars>
          <dgm:chMax val="0"/>
          <dgm:bulletEnabled val="1"/>
        </dgm:presLayoutVars>
      </dgm:prSet>
      <dgm:spPr/>
    </dgm:pt>
    <dgm:pt modelId="{D30B29D0-D1FC-2249-AA24-D3D22E3876FB}" type="pres">
      <dgm:prSet presAssocID="{881FDCCC-1BD7-43CF-AFCF-85E430C9E0F5}" presName="spacer" presStyleCnt="0"/>
      <dgm:spPr/>
    </dgm:pt>
    <dgm:pt modelId="{5E082292-CE0D-AD40-9AFE-263BE4C946BE}" type="pres">
      <dgm:prSet presAssocID="{9E9CC75B-D67A-48FD-BBB2-FE2DE6AF0EA7}" presName="parentText" presStyleLbl="node1" presStyleIdx="1" presStyleCnt="3">
        <dgm:presLayoutVars>
          <dgm:chMax val="0"/>
          <dgm:bulletEnabled val="1"/>
        </dgm:presLayoutVars>
      </dgm:prSet>
      <dgm:spPr/>
    </dgm:pt>
    <dgm:pt modelId="{65698DCA-9C07-BD4C-81D2-AD079CEC5D3C}" type="pres">
      <dgm:prSet presAssocID="{866FE6D7-30E8-4A1E-B9CC-F55B8F96DD1E}" presName="spacer" presStyleCnt="0"/>
      <dgm:spPr/>
    </dgm:pt>
    <dgm:pt modelId="{69CFDBC1-0DD7-1941-9873-5BEBE10F1A74}" type="pres">
      <dgm:prSet presAssocID="{905F0981-5338-432F-8E17-05F7788E3A5B}" presName="parentText" presStyleLbl="node1" presStyleIdx="2" presStyleCnt="3">
        <dgm:presLayoutVars>
          <dgm:chMax val="0"/>
          <dgm:bulletEnabled val="1"/>
        </dgm:presLayoutVars>
      </dgm:prSet>
      <dgm:spPr/>
    </dgm:pt>
  </dgm:ptLst>
  <dgm:cxnLst>
    <dgm:cxn modelId="{99E1E321-7990-4B06-971B-B7C0D77C2AB3}" srcId="{60CA07A4-7B83-44F1-ABFC-2202DF07345E}" destId="{342A975C-AA8D-4071-9A70-B8E39CDA3D2B}" srcOrd="0" destOrd="0" parTransId="{A951E1A8-B9AD-4461-8176-8C07D983939B}" sibTransId="{881FDCCC-1BD7-43CF-AFCF-85E430C9E0F5}"/>
    <dgm:cxn modelId="{25EE5B2B-7149-42B9-8046-265CB3C9EC6C}" srcId="{60CA07A4-7B83-44F1-ABFC-2202DF07345E}" destId="{9E9CC75B-D67A-48FD-BBB2-FE2DE6AF0EA7}" srcOrd="1" destOrd="0" parTransId="{A68AD046-243F-43ED-8F69-3E5D86C3F64F}" sibTransId="{866FE6D7-30E8-4A1E-B9CC-F55B8F96DD1E}"/>
    <dgm:cxn modelId="{2AD32A50-338A-6E4D-8EA2-A23EFA39E66A}" type="presOf" srcId="{9E9CC75B-D67A-48FD-BBB2-FE2DE6AF0EA7}" destId="{5E082292-CE0D-AD40-9AFE-263BE4C946BE}" srcOrd="0" destOrd="0" presId="urn:microsoft.com/office/officeart/2005/8/layout/vList2"/>
    <dgm:cxn modelId="{3637868A-0051-614C-B177-7ABAD3DA2C5F}" type="presOf" srcId="{60CA07A4-7B83-44F1-ABFC-2202DF07345E}" destId="{CB564622-0F0A-9245-AEDA-2CE94BB83F98}" srcOrd="0" destOrd="0" presId="urn:microsoft.com/office/officeart/2005/8/layout/vList2"/>
    <dgm:cxn modelId="{1C80ED8C-3596-B84C-8B14-84CEBBDBB467}" type="presOf" srcId="{342A975C-AA8D-4071-9A70-B8E39CDA3D2B}" destId="{0B04F19F-C78C-D04F-9CD7-53B1D1CB6C3C}" srcOrd="0" destOrd="0" presId="urn:microsoft.com/office/officeart/2005/8/layout/vList2"/>
    <dgm:cxn modelId="{F42702F2-846D-43E4-96B2-8C2DF0472E66}" srcId="{60CA07A4-7B83-44F1-ABFC-2202DF07345E}" destId="{905F0981-5338-432F-8E17-05F7788E3A5B}" srcOrd="2" destOrd="0" parTransId="{C4293E84-1E96-4EA2-BAD2-1B8495CD7622}" sibTransId="{6F4B1B1C-4C9F-4382-AFDE-DB1C9CE9A243}"/>
    <dgm:cxn modelId="{A7356CF8-C97B-6149-991F-54FFB85BE1B7}" type="presOf" srcId="{905F0981-5338-432F-8E17-05F7788E3A5B}" destId="{69CFDBC1-0DD7-1941-9873-5BEBE10F1A74}" srcOrd="0" destOrd="0" presId="urn:microsoft.com/office/officeart/2005/8/layout/vList2"/>
    <dgm:cxn modelId="{097051B9-6607-5044-9BBA-DE5E0CCFE348}" type="presParOf" srcId="{CB564622-0F0A-9245-AEDA-2CE94BB83F98}" destId="{0B04F19F-C78C-D04F-9CD7-53B1D1CB6C3C}" srcOrd="0" destOrd="0" presId="urn:microsoft.com/office/officeart/2005/8/layout/vList2"/>
    <dgm:cxn modelId="{72FB0419-00E4-AB4B-8ADF-D3BD564D8F2A}" type="presParOf" srcId="{CB564622-0F0A-9245-AEDA-2CE94BB83F98}" destId="{D30B29D0-D1FC-2249-AA24-D3D22E3876FB}" srcOrd="1" destOrd="0" presId="urn:microsoft.com/office/officeart/2005/8/layout/vList2"/>
    <dgm:cxn modelId="{90E86231-D3C3-5B46-ACEC-722012D80B8E}" type="presParOf" srcId="{CB564622-0F0A-9245-AEDA-2CE94BB83F98}" destId="{5E082292-CE0D-AD40-9AFE-263BE4C946BE}" srcOrd="2" destOrd="0" presId="urn:microsoft.com/office/officeart/2005/8/layout/vList2"/>
    <dgm:cxn modelId="{5A0104EC-C8E2-694C-9B39-AC71AA9AED14}" type="presParOf" srcId="{CB564622-0F0A-9245-AEDA-2CE94BB83F98}" destId="{65698DCA-9C07-BD4C-81D2-AD079CEC5D3C}" srcOrd="3" destOrd="0" presId="urn:microsoft.com/office/officeart/2005/8/layout/vList2"/>
    <dgm:cxn modelId="{47107E1B-D9CB-154B-B97F-C26043CC5DD1}" type="presParOf" srcId="{CB564622-0F0A-9245-AEDA-2CE94BB83F98}" destId="{69CFDBC1-0DD7-1941-9873-5BEBE10F1A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D5EF07-3721-4CB5-B3BC-F9B8A8E1C7B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25D2AF7-93F3-41AD-9840-B14CFBBD2C97}">
      <dgm:prSet/>
      <dgm:spPr/>
      <dgm:t>
        <a:bodyPr/>
        <a:lstStyle/>
        <a:p>
          <a:r>
            <a:rPr lang="en-US"/>
            <a:t>The RCMs are in part responsible to make the connection between members and what service means in carrying the message. </a:t>
          </a:r>
        </a:p>
      </dgm:t>
    </dgm:pt>
    <dgm:pt modelId="{77323C26-999A-4C5C-8FC4-C044750285E1}" type="parTrans" cxnId="{572D9C5C-8863-48EE-A76F-F25E26DE2ADC}">
      <dgm:prSet/>
      <dgm:spPr/>
      <dgm:t>
        <a:bodyPr/>
        <a:lstStyle/>
        <a:p>
          <a:endParaRPr lang="en-US"/>
        </a:p>
      </dgm:t>
    </dgm:pt>
    <dgm:pt modelId="{F8183502-F8D3-469F-8578-C0A3F0DBC63D}" type="sibTrans" cxnId="{572D9C5C-8863-48EE-A76F-F25E26DE2ADC}">
      <dgm:prSet/>
      <dgm:spPr/>
      <dgm:t>
        <a:bodyPr/>
        <a:lstStyle/>
        <a:p>
          <a:endParaRPr lang="en-US"/>
        </a:p>
      </dgm:t>
    </dgm:pt>
    <dgm:pt modelId="{527B2D65-ABCE-4378-8751-47E994348D50}">
      <dgm:prSet/>
      <dgm:spPr/>
      <dgm:t>
        <a:bodyPr/>
        <a:lstStyle/>
        <a:p>
          <a:r>
            <a:rPr lang="en-US"/>
            <a:t>RCMs can make or break the perception of Regional Service and beyond.</a:t>
          </a:r>
        </a:p>
      </dgm:t>
    </dgm:pt>
    <dgm:pt modelId="{16A83451-B921-4BE0-85E2-30C450E8F44B}" type="parTrans" cxnId="{EBFDBDA9-5167-4643-9D1C-E0B9D9FEA6D8}">
      <dgm:prSet/>
      <dgm:spPr/>
      <dgm:t>
        <a:bodyPr/>
        <a:lstStyle/>
        <a:p>
          <a:endParaRPr lang="en-US"/>
        </a:p>
      </dgm:t>
    </dgm:pt>
    <dgm:pt modelId="{36E7284D-8E66-4F64-B156-D6E27A153371}" type="sibTrans" cxnId="{EBFDBDA9-5167-4643-9D1C-E0B9D9FEA6D8}">
      <dgm:prSet/>
      <dgm:spPr/>
      <dgm:t>
        <a:bodyPr/>
        <a:lstStyle/>
        <a:p>
          <a:endParaRPr lang="en-US"/>
        </a:p>
      </dgm:t>
    </dgm:pt>
    <dgm:pt modelId="{8AD3E5E7-A94F-4794-8688-3E5AAF5ACD50}">
      <dgm:prSet/>
      <dgm:spPr/>
      <dgm:t>
        <a:bodyPr/>
        <a:lstStyle/>
        <a:p>
          <a:r>
            <a:rPr lang="en-US"/>
            <a:t>Bring passion and enthusiasm to workshops which is attractive and encourages group/member participation.</a:t>
          </a:r>
        </a:p>
      </dgm:t>
    </dgm:pt>
    <dgm:pt modelId="{BCB60A13-D854-47F7-886F-46264790C3DA}" type="parTrans" cxnId="{5E61979B-4648-45F1-9BB2-2C9EBCE650B8}">
      <dgm:prSet/>
      <dgm:spPr/>
      <dgm:t>
        <a:bodyPr/>
        <a:lstStyle/>
        <a:p>
          <a:endParaRPr lang="en-US"/>
        </a:p>
      </dgm:t>
    </dgm:pt>
    <dgm:pt modelId="{328FE987-8F00-4983-8982-86C56F52C402}" type="sibTrans" cxnId="{5E61979B-4648-45F1-9BB2-2C9EBCE650B8}">
      <dgm:prSet/>
      <dgm:spPr/>
      <dgm:t>
        <a:bodyPr/>
        <a:lstStyle/>
        <a:p>
          <a:endParaRPr lang="en-US"/>
        </a:p>
      </dgm:t>
    </dgm:pt>
    <dgm:pt modelId="{6CA008AC-C4DC-2E4C-BE16-C82CA9B47756}" type="pres">
      <dgm:prSet presAssocID="{AAD5EF07-3721-4CB5-B3BC-F9B8A8E1C7B3}" presName="outerComposite" presStyleCnt="0">
        <dgm:presLayoutVars>
          <dgm:chMax val="5"/>
          <dgm:dir/>
          <dgm:resizeHandles val="exact"/>
        </dgm:presLayoutVars>
      </dgm:prSet>
      <dgm:spPr/>
    </dgm:pt>
    <dgm:pt modelId="{44A94EBC-871A-D440-8A17-EAB00F5D3749}" type="pres">
      <dgm:prSet presAssocID="{AAD5EF07-3721-4CB5-B3BC-F9B8A8E1C7B3}" presName="dummyMaxCanvas" presStyleCnt="0">
        <dgm:presLayoutVars/>
      </dgm:prSet>
      <dgm:spPr/>
    </dgm:pt>
    <dgm:pt modelId="{A47E7CF1-A6F2-684D-A405-CAE156C0CB47}" type="pres">
      <dgm:prSet presAssocID="{AAD5EF07-3721-4CB5-B3BC-F9B8A8E1C7B3}" presName="ThreeNodes_1" presStyleLbl="node1" presStyleIdx="0" presStyleCnt="3">
        <dgm:presLayoutVars>
          <dgm:bulletEnabled val="1"/>
        </dgm:presLayoutVars>
      </dgm:prSet>
      <dgm:spPr/>
    </dgm:pt>
    <dgm:pt modelId="{C972CAF8-F19D-534A-B147-0E441BFDF969}" type="pres">
      <dgm:prSet presAssocID="{AAD5EF07-3721-4CB5-B3BC-F9B8A8E1C7B3}" presName="ThreeNodes_2" presStyleLbl="node1" presStyleIdx="1" presStyleCnt="3">
        <dgm:presLayoutVars>
          <dgm:bulletEnabled val="1"/>
        </dgm:presLayoutVars>
      </dgm:prSet>
      <dgm:spPr/>
    </dgm:pt>
    <dgm:pt modelId="{9C8FD155-C6C0-224D-9E12-E4189F8EFE55}" type="pres">
      <dgm:prSet presAssocID="{AAD5EF07-3721-4CB5-B3BC-F9B8A8E1C7B3}" presName="ThreeNodes_3" presStyleLbl="node1" presStyleIdx="2" presStyleCnt="3">
        <dgm:presLayoutVars>
          <dgm:bulletEnabled val="1"/>
        </dgm:presLayoutVars>
      </dgm:prSet>
      <dgm:spPr/>
    </dgm:pt>
    <dgm:pt modelId="{84E1A271-B155-604B-AF86-59C19CCF15B8}" type="pres">
      <dgm:prSet presAssocID="{AAD5EF07-3721-4CB5-B3BC-F9B8A8E1C7B3}" presName="ThreeConn_1-2" presStyleLbl="fgAccFollowNode1" presStyleIdx="0" presStyleCnt="2">
        <dgm:presLayoutVars>
          <dgm:bulletEnabled val="1"/>
        </dgm:presLayoutVars>
      </dgm:prSet>
      <dgm:spPr/>
    </dgm:pt>
    <dgm:pt modelId="{4C06B71D-B777-AA4B-AE61-CA3EDF5AE740}" type="pres">
      <dgm:prSet presAssocID="{AAD5EF07-3721-4CB5-B3BC-F9B8A8E1C7B3}" presName="ThreeConn_2-3" presStyleLbl="fgAccFollowNode1" presStyleIdx="1" presStyleCnt="2">
        <dgm:presLayoutVars>
          <dgm:bulletEnabled val="1"/>
        </dgm:presLayoutVars>
      </dgm:prSet>
      <dgm:spPr/>
    </dgm:pt>
    <dgm:pt modelId="{66D2152E-BE22-E448-9DFD-1B9BE379EFF9}" type="pres">
      <dgm:prSet presAssocID="{AAD5EF07-3721-4CB5-B3BC-F9B8A8E1C7B3}" presName="ThreeNodes_1_text" presStyleLbl="node1" presStyleIdx="2" presStyleCnt="3">
        <dgm:presLayoutVars>
          <dgm:bulletEnabled val="1"/>
        </dgm:presLayoutVars>
      </dgm:prSet>
      <dgm:spPr/>
    </dgm:pt>
    <dgm:pt modelId="{C701F6C1-21B3-A349-B5B5-6BA167E3CE56}" type="pres">
      <dgm:prSet presAssocID="{AAD5EF07-3721-4CB5-B3BC-F9B8A8E1C7B3}" presName="ThreeNodes_2_text" presStyleLbl="node1" presStyleIdx="2" presStyleCnt="3">
        <dgm:presLayoutVars>
          <dgm:bulletEnabled val="1"/>
        </dgm:presLayoutVars>
      </dgm:prSet>
      <dgm:spPr/>
    </dgm:pt>
    <dgm:pt modelId="{4CCE792C-12C7-2142-A762-A8AE53C156B4}" type="pres">
      <dgm:prSet presAssocID="{AAD5EF07-3721-4CB5-B3BC-F9B8A8E1C7B3}" presName="ThreeNodes_3_text" presStyleLbl="node1" presStyleIdx="2" presStyleCnt="3">
        <dgm:presLayoutVars>
          <dgm:bulletEnabled val="1"/>
        </dgm:presLayoutVars>
      </dgm:prSet>
      <dgm:spPr/>
    </dgm:pt>
  </dgm:ptLst>
  <dgm:cxnLst>
    <dgm:cxn modelId="{23D8DF16-AC1A-924B-9F2B-C6B485B66266}" type="presOf" srcId="{527B2D65-ABCE-4378-8751-47E994348D50}" destId="{C701F6C1-21B3-A349-B5B5-6BA167E3CE56}" srcOrd="1" destOrd="0" presId="urn:microsoft.com/office/officeart/2005/8/layout/vProcess5"/>
    <dgm:cxn modelId="{B34D8F28-570A-0940-8E72-1ABEB39668C3}" type="presOf" srcId="{527B2D65-ABCE-4378-8751-47E994348D50}" destId="{C972CAF8-F19D-534A-B147-0E441BFDF969}" srcOrd="0" destOrd="0" presId="urn:microsoft.com/office/officeart/2005/8/layout/vProcess5"/>
    <dgm:cxn modelId="{26237C37-1766-4348-8A03-B2D19B572CBD}" type="presOf" srcId="{36E7284D-8E66-4F64-B156-D6E27A153371}" destId="{4C06B71D-B777-AA4B-AE61-CA3EDF5AE740}" srcOrd="0" destOrd="0" presId="urn:microsoft.com/office/officeart/2005/8/layout/vProcess5"/>
    <dgm:cxn modelId="{572D9C5C-8863-48EE-A76F-F25E26DE2ADC}" srcId="{AAD5EF07-3721-4CB5-B3BC-F9B8A8E1C7B3}" destId="{425D2AF7-93F3-41AD-9840-B14CFBBD2C97}" srcOrd="0" destOrd="0" parTransId="{77323C26-999A-4C5C-8FC4-C044750285E1}" sibTransId="{F8183502-F8D3-469F-8578-C0A3F0DBC63D}"/>
    <dgm:cxn modelId="{74733343-6354-E143-A2FC-A6DD4FFB7609}" type="presOf" srcId="{AAD5EF07-3721-4CB5-B3BC-F9B8A8E1C7B3}" destId="{6CA008AC-C4DC-2E4C-BE16-C82CA9B47756}" srcOrd="0" destOrd="0" presId="urn:microsoft.com/office/officeart/2005/8/layout/vProcess5"/>
    <dgm:cxn modelId="{F3A6C776-DCB0-0C44-8455-4FDEB0ED85B5}" type="presOf" srcId="{F8183502-F8D3-469F-8578-C0A3F0DBC63D}" destId="{84E1A271-B155-604B-AF86-59C19CCF15B8}" srcOrd="0" destOrd="0" presId="urn:microsoft.com/office/officeart/2005/8/layout/vProcess5"/>
    <dgm:cxn modelId="{5E61979B-4648-45F1-9BB2-2C9EBCE650B8}" srcId="{AAD5EF07-3721-4CB5-B3BC-F9B8A8E1C7B3}" destId="{8AD3E5E7-A94F-4794-8688-3E5AAF5ACD50}" srcOrd="2" destOrd="0" parTransId="{BCB60A13-D854-47F7-886F-46264790C3DA}" sibTransId="{328FE987-8F00-4983-8982-86C56F52C402}"/>
    <dgm:cxn modelId="{EBFDBDA9-5167-4643-9D1C-E0B9D9FEA6D8}" srcId="{AAD5EF07-3721-4CB5-B3BC-F9B8A8E1C7B3}" destId="{527B2D65-ABCE-4378-8751-47E994348D50}" srcOrd="1" destOrd="0" parTransId="{16A83451-B921-4BE0-85E2-30C450E8F44B}" sibTransId="{36E7284D-8E66-4F64-B156-D6E27A153371}"/>
    <dgm:cxn modelId="{F34FF8BB-3A84-1649-B018-4726B6C84E16}" type="presOf" srcId="{8AD3E5E7-A94F-4794-8688-3E5AAF5ACD50}" destId="{4CCE792C-12C7-2142-A762-A8AE53C156B4}" srcOrd="1" destOrd="0" presId="urn:microsoft.com/office/officeart/2005/8/layout/vProcess5"/>
    <dgm:cxn modelId="{E0841FC5-6131-764B-A341-FE633733F323}" type="presOf" srcId="{425D2AF7-93F3-41AD-9840-B14CFBBD2C97}" destId="{66D2152E-BE22-E448-9DFD-1B9BE379EFF9}" srcOrd="1" destOrd="0" presId="urn:microsoft.com/office/officeart/2005/8/layout/vProcess5"/>
    <dgm:cxn modelId="{A2C137E2-3788-D940-83A3-4D424EE1A549}" type="presOf" srcId="{8AD3E5E7-A94F-4794-8688-3E5AAF5ACD50}" destId="{9C8FD155-C6C0-224D-9E12-E4189F8EFE55}" srcOrd="0" destOrd="0" presId="urn:microsoft.com/office/officeart/2005/8/layout/vProcess5"/>
    <dgm:cxn modelId="{48E36CF5-FF73-C841-9F95-0C2C31A53E87}" type="presOf" srcId="{425D2AF7-93F3-41AD-9840-B14CFBBD2C97}" destId="{A47E7CF1-A6F2-684D-A405-CAE156C0CB47}" srcOrd="0" destOrd="0" presId="urn:microsoft.com/office/officeart/2005/8/layout/vProcess5"/>
    <dgm:cxn modelId="{101B978B-CDDB-3E47-89C9-DF3CDF341AC5}" type="presParOf" srcId="{6CA008AC-C4DC-2E4C-BE16-C82CA9B47756}" destId="{44A94EBC-871A-D440-8A17-EAB00F5D3749}" srcOrd="0" destOrd="0" presId="urn:microsoft.com/office/officeart/2005/8/layout/vProcess5"/>
    <dgm:cxn modelId="{4EDA018A-4D22-C148-AA78-4ED22063801F}" type="presParOf" srcId="{6CA008AC-C4DC-2E4C-BE16-C82CA9B47756}" destId="{A47E7CF1-A6F2-684D-A405-CAE156C0CB47}" srcOrd="1" destOrd="0" presId="urn:microsoft.com/office/officeart/2005/8/layout/vProcess5"/>
    <dgm:cxn modelId="{47778356-4BFF-E146-9AEB-799CF17D3DFA}" type="presParOf" srcId="{6CA008AC-C4DC-2E4C-BE16-C82CA9B47756}" destId="{C972CAF8-F19D-534A-B147-0E441BFDF969}" srcOrd="2" destOrd="0" presId="urn:microsoft.com/office/officeart/2005/8/layout/vProcess5"/>
    <dgm:cxn modelId="{B6D88DBE-1733-A049-AC39-CDFFD1DDC4F3}" type="presParOf" srcId="{6CA008AC-C4DC-2E4C-BE16-C82CA9B47756}" destId="{9C8FD155-C6C0-224D-9E12-E4189F8EFE55}" srcOrd="3" destOrd="0" presId="urn:microsoft.com/office/officeart/2005/8/layout/vProcess5"/>
    <dgm:cxn modelId="{0DBEC6C7-78B3-EE4B-9042-C3284A91CD1A}" type="presParOf" srcId="{6CA008AC-C4DC-2E4C-BE16-C82CA9B47756}" destId="{84E1A271-B155-604B-AF86-59C19CCF15B8}" srcOrd="4" destOrd="0" presId="urn:microsoft.com/office/officeart/2005/8/layout/vProcess5"/>
    <dgm:cxn modelId="{0FF817A7-CEC4-4246-B8F5-802AB225509E}" type="presParOf" srcId="{6CA008AC-C4DC-2E4C-BE16-C82CA9B47756}" destId="{4C06B71D-B777-AA4B-AE61-CA3EDF5AE740}" srcOrd="5" destOrd="0" presId="urn:microsoft.com/office/officeart/2005/8/layout/vProcess5"/>
    <dgm:cxn modelId="{03A42300-E922-774C-A60C-429F0BFD8086}" type="presParOf" srcId="{6CA008AC-C4DC-2E4C-BE16-C82CA9B47756}" destId="{66D2152E-BE22-E448-9DFD-1B9BE379EFF9}" srcOrd="6" destOrd="0" presId="urn:microsoft.com/office/officeart/2005/8/layout/vProcess5"/>
    <dgm:cxn modelId="{A759A782-FDFF-7C48-B095-373821DB41E7}" type="presParOf" srcId="{6CA008AC-C4DC-2E4C-BE16-C82CA9B47756}" destId="{C701F6C1-21B3-A349-B5B5-6BA167E3CE56}" srcOrd="7" destOrd="0" presId="urn:microsoft.com/office/officeart/2005/8/layout/vProcess5"/>
    <dgm:cxn modelId="{0A927D00-F5FB-004D-B170-808687BF02C1}" type="presParOf" srcId="{6CA008AC-C4DC-2E4C-BE16-C82CA9B47756}" destId="{4CCE792C-12C7-2142-A762-A8AE53C156B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5B4AD9-99A8-4BCE-ACF4-BE45B762D55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4F326956-B6B8-4E97-A25D-066835DB15ED}">
      <dgm:prSet/>
      <dgm:spPr/>
      <dgm:t>
        <a:bodyPr/>
        <a:lstStyle/>
        <a:p>
          <a:r>
            <a:rPr lang="en-US"/>
            <a:t>Sit next to a more experience member.</a:t>
          </a:r>
        </a:p>
      </dgm:t>
    </dgm:pt>
    <dgm:pt modelId="{6235769F-53C7-497E-A8D5-816B949A9A66}" type="parTrans" cxnId="{C9807EC9-52F0-43A1-B677-94032012A910}">
      <dgm:prSet/>
      <dgm:spPr/>
      <dgm:t>
        <a:bodyPr/>
        <a:lstStyle/>
        <a:p>
          <a:endParaRPr lang="en-US"/>
        </a:p>
      </dgm:t>
    </dgm:pt>
    <dgm:pt modelId="{539EBFEB-3FDF-478C-B907-00340DF8E2C6}" type="sibTrans" cxnId="{C9807EC9-52F0-43A1-B677-94032012A910}">
      <dgm:prSet/>
      <dgm:spPr/>
      <dgm:t>
        <a:bodyPr/>
        <a:lstStyle/>
        <a:p>
          <a:endParaRPr lang="en-US"/>
        </a:p>
      </dgm:t>
    </dgm:pt>
    <dgm:pt modelId="{342E4319-51D0-44BE-96F8-9B0881CA36F6}">
      <dgm:prSet/>
      <dgm:spPr/>
      <dgm:t>
        <a:bodyPr/>
        <a:lstStyle/>
        <a:p>
          <a:r>
            <a:rPr lang="en-US" dirty="0"/>
            <a:t>Gather phone numbers/emails and reach out.  </a:t>
          </a:r>
        </a:p>
      </dgm:t>
    </dgm:pt>
    <dgm:pt modelId="{E7600B52-E334-40F8-B680-F5FD53C17333}" type="parTrans" cxnId="{399C5391-48AB-4681-8E51-AB55EA093A06}">
      <dgm:prSet/>
      <dgm:spPr/>
      <dgm:t>
        <a:bodyPr/>
        <a:lstStyle/>
        <a:p>
          <a:endParaRPr lang="en-US"/>
        </a:p>
      </dgm:t>
    </dgm:pt>
    <dgm:pt modelId="{760D62AF-BA5F-4676-930C-CE9E27A97C41}" type="sibTrans" cxnId="{399C5391-48AB-4681-8E51-AB55EA093A06}">
      <dgm:prSet/>
      <dgm:spPr/>
      <dgm:t>
        <a:bodyPr/>
        <a:lstStyle/>
        <a:p>
          <a:endParaRPr lang="en-US"/>
        </a:p>
      </dgm:t>
    </dgm:pt>
    <dgm:pt modelId="{149237FA-8F12-448A-A597-2489EDFDA414}">
      <dgm:prSet/>
      <dgm:spPr/>
      <dgm:t>
        <a:bodyPr/>
        <a:lstStyle/>
        <a:p>
          <a:r>
            <a:rPr lang="en-US" dirty="0"/>
            <a:t>Obtain and familiarize yourself with the RSC Policy.</a:t>
          </a:r>
        </a:p>
      </dgm:t>
    </dgm:pt>
    <dgm:pt modelId="{27A4AEDE-CC93-4944-B763-4395C0BCECCC}" type="parTrans" cxnId="{BB364852-2DB4-48EA-9F47-1A64467A38C7}">
      <dgm:prSet/>
      <dgm:spPr/>
      <dgm:t>
        <a:bodyPr/>
        <a:lstStyle/>
        <a:p>
          <a:endParaRPr lang="en-US"/>
        </a:p>
      </dgm:t>
    </dgm:pt>
    <dgm:pt modelId="{74D70C72-0BFA-493A-8A77-F1A32D3A1E98}" type="sibTrans" cxnId="{BB364852-2DB4-48EA-9F47-1A64467A38C7}">
      <dgm:prSet/>
      <dgm:spPr/>
      <dgm:t>
        <a:bodyPr/>
        <a:lstStyle/>
        <a:p>
          <a:endParaRPr lang="en-US"/>
        </a:p>
      </dgm:t>
    </dgm:pt>
    <dgm:pt modelId="{3BE46FE2-B0F4-48FF-9C00-218AB44B6755}">
      <dgm:prSet/>
      <dgm:spPr/>
      <dgm:t>
        <a:bodyPr/>
        <a:lstStyle/>
        <a:p>
          <a:r>
            <a:rPr lang="en-US"/>
            <a:t>Remember: Region is answerable to Areas, not the other way around. </a:t>
          </a:r>
        </a:p>
      </dgm:t>
    </dgm:pt>
    <dgm:pt modelId="{F1B43DD8-6BA3-440B-9D72-79C9190F07C6}" type="parTrans" cxnId="{35D50661-8A41-4717-BE16-5E334C2BB8BA}">
      <dgm:prSet/>
      <dgm:spPr/>
      <dgm:t>
        <a:bodyPr/>
        <a:lstStyle/>
        <a:p>
          <a:endParaRPr lang="en-US"/>
        </a:p>
      </dgm:t>
    </dgm:pt>
    <dgm:pt modelId="{2221F252-1FAC-4C9D-B68C-58EEE6CB36AD}" type="sibTrans" cxnId="{35D50661-8A41-4717-BE16-5E334C2BB8BA}">
      <dgm:prSet/>
      <dgm:spPr/>
      <dgm:t>
        <a:bodyPr/>
        <a:lstStyle/>
        <a:p>
          <a:endParaRPr lang="en-US"/>
        </a:p>
      </dgm:t>
    </dgm:pt>
    <dgm:pt modelId="{67B4ABAE-B539-1747-9F2E-4E42411D9AD7}" type="pres">
      <dgm:prSet presAssocID="{F65B4AD9-99A8-4BCE-ACF4-BE45B762D557}" presName="Name0" presStyleCnt="0">
        <dgm:presLayoutVars>
          <dgm:dir/>
          <dgm:resizeHandles val="exact"/>
        </dgm:presLayoutVars>
      </dgm:prSet>
      <dgm:spPr/>
    </dgm:pt>
    <dgm:pt modelId="{09364303-7A89-AE4A-A006-41131E342DD8}" type="pres">
      <dgm:prSet presAssocID="{4F326956-B6B8-4E97-A25D-066835DB15ED}" presName="node" presStyleLbl="node1" presStyleIdx="0" presStyleCnt="4">
        <dgm:presLayoutVars>
          <dgm:bulletEnabled val="1"/>
        </dgm:presLayoutVars>
      </dgm:prSet>
      <dgm:spPr/>
    </dgm:pt>
    <dgm:pt modelId="{62B5900C-FCE8-2E46-81EB-318AB5958997}" type="pres">
      <dgm:prSet presAssocID="{539EBFEB-3FDF-478C-B907-00340DF8E2C6}" presName="sibTrans" presStyleLbl="sibTrans1D1" presStyleIdx="0" presStyleCnt="3"/>
      <dgm:spPr/>
    </dgm:pt>
    <dgm:pt modelId="{B796BE04-A952-7B4E-9066-30895B0E15ED}" type="pres">
      <dgm:prSet presAssocID="{539EBFEB-3FDF-478C-B907-00340DF8E2C6}" presName="connectorText" presStyleLbl="sibTrans1D1" presStyleIdx="0" presStyleCnt="3"/>
      <dgm:spPr/>
    </dgm:pt>
    <dgm:pt modelId="{438030E6-AC22-D644-8D89-5EDE3984C8F9}" type="pres">
      <dgm:prSet presAssocID="{342E4319-51D0-44BE-96F8-9B0881CA36F6}" presName="node" presStyleLbl="node1" presStyleIdx="1" presStyleCnt="4">
        <dgm:presLayoutVars>
          <dgm:bulletEnabled val="1"/>
        </dgm:presLayoutVars>
      </dgm:prSet>
      <dgm:spPr/>
    </dgm:pt>
    <dgm:pt modelId="{2E25807F-D0C8-DF48-A74C-CCA19C6A336B}" type="pres">
      <dgm:prSet presAssocID="{760D62AF-BA5F-4676-930C-CE9E27A97C41}" presName="sibTrans" presStyleLbl="sibTrans1D1" presStyleIdx="1" presStyleCnt="3"/>
      <dgm:spPr/>
    </dgm:pt>
    <dgm:pt modelId="{65028EA7-8DE0-B945-91AC-6B121F3A3CDC}" type="pres">
      <dgm:prSet presAssocID="{760D62AF-BA5F-4676-930C-CE9E27A97C41}" presName="connectorText" presStyleLbl="sibTrans1D1" presStyleIdx="1" presStyleCnt="3"/>
      <dgm:spPr/>
    </dgm:pt>
    <dgm:pt modelId="{6E44EF24-4400-B14D-8BC0-897EFDCCD97B}" type="pres">
      <dgm:prSet presAssocID="{149237FA-8F12-448A-A597-2489EDFDA414}" presName="node" presStyleLbl="node1" presStyleIdx="2" presStyleCnt="4">
        <dgm:presLayoutVars>
          <dgm:bulletEnabled val="1"/>
        </dgm:presLayoutVars>
      </dgm:prSet>
      <dgm:spPr/>
    </dgm:pt>
    <dgm:pt modelId="{598AA219-A5EF-4C40-8037-9BF428DB4162}" type="pres">
      <dgm:prSet presAssocID="{74D70C72-0BFA-493A-8A77-F1A32D3A1E98}" presName="sibTrans" presStyleLbl="sibTrans1D1" presStyleIdx="2" presStyleCnt="3"/>
      <dgm:spPr/>
    </dgm:pt>
    <dgm:pt modelId="{F4856889-42CB-B44E-93DB-A5EF25FB0A4B}" type="pres">
      <dgm:prSet presAssocID="{74D70C72-0BFA-493A-8A77-F1A32D3A1E98}" presName="connectorText" presStyleLbl="sibTrans1D1" presStyleIdx="2" presStyleCnt="3"/>
      <dgm:spPr/>
    </dgm:pt>
    <dgm:pt modelId="{8676BACB-7622-7240-8A16-B19B093F3C2B}" type="pres">
      <dgm:prSet presAssocID="{3BE46FE2-B0F4-48FF-9C00-218AB44B6755}" presName="node" presStyleLbl="node1" presStyleIdx="3" presStyleCnt="4">
        <dgm:presLayoutVars>
          <dgm:bulletEnabled val="1"/>
        </dgm:presLayoutVars>
      </dgm:prSet>
      <dgm:spPr/>
    </dgm:pt>
  </dgm:ptLst>
  <dgm:cxnLst>
    <dgm:cxn modelId="{FCC95A02-9448-B949-AE38-6281B36983B0}" type="presOf" srcId="{74D70C72-0BFA-493A-8A77-F1A32D3A1E98}" destId="{598AA219-A5EF-4C40-8037-9BF428DB4162}" srcOrd="0" destOrd="0" presId="urn:microsoft.com/office/officeart/2016/7/layout/RepeatingBendingProcessNew"/>
    <dgm:cxn modelId="{F8F1683F-509C-E048-B762-1E4081C6981E}" type="presOf" srcId="{4F326956-B6B8-4E97-A25D-066835DB15ED}" destId="{09364303-7A89-AE4A-A006-41131E342DD8}" srcOrd="0" destOrd="0" presId="urn:microsoft.com/office/officeart/2016/7/layout/RepeatingBendingProcessNew"/>
    <dgm:cxn modelId="{7F339D40-39AA-794D-B4B8-F2EB4286B22D}" type="presOf" srcId="{760D62AF-BA5F-4676-930C-CE9E27A97C41}" destId="{2E25807F-D0C8-DF48-A74C-CCA19C6A336B}" srcOrd="0" destOrd="0" presId="urn:microsoft.com/office/officeart/2016/7/layout/RepeatingBendingProcessNew"/>
    <dgm:cxn modelId="{35D50661-8A41-4717-BE16-5E334C2BB8BA}" srcId="{F65B4AD9-99A8-4BCE-ACF4-BE45B762D557}" destId="{3BE46FE2-B0F4-48FF-9C00-218AB44B6755}" srcOrd="3" destOrd="0" parTransId="{F1B43DD8-6BA3-440B-9D72-79C9190F07C6}" sibTransId="{2221F252-1FAC-4C9D-B68C-58EEE6CB36AD}"/>
    <dgm:cxn modelId="{73825366-4D90-7A47-A4A1-8A89172A6B78}" type="presOf" srcId="{F65B4AD9-99A8-4BCE-ACF4-BE45B762D557}" destId="{67B4ABAE-B539-1747-9F2E-4E42411D9AD7}" srcOrd="0" destOrd="0" presId="urn:microsoft.com/office/officeart/2016/7/layout/RepeatingBendingProcessNew"/>
    <dgm:cxn modelId="{BB364852-2DB4-48EA-9F47-1A64467A38C7}" srcId="{F65B4AD9-99A8-4BCE-ACF4-BE45B762D557}" destId="{149237FA-8F12-448A-A597-2489EDFDA414}" srcOrd="2" destOrd="0" parTransId="{27A4AEDE-CC93-4944-B763-4395C0BCECCC}" sibTransId="{74D70C72-0BFA-493A-8A77-F1A32D3A1E98}"/>
    <dgm:cxn modelId="{1481BC73-4294-814A-B350-36EC6B59F823}" type="presOf" srcId="{3BE46FE2-B0F4-48FF-9C00-218AB44B6755}" destId="{8676BACB-7622-7240-8A16-B19B093F3C2B}" srcOrd="0" destOrd="0" presId="urn:microsoft.com/office/officeart/2016/7/layout/RepeatingBendingProcessNew"/>
    <dgm:cxn modelId="{1D3F4785-440D-C74E-A3EB-A07A3099980E}" type="presOf" srcId="{539EBFEB-3FDF-478C-B907-00340DF8E2C6}" destId="{B796BE04-A952-7B4E-9066-30895B0E15ED}" srcOrd="1" destOrd="0" presId="urn:microsoft.com/office/officeart/2016/7/layout/RepeatingBendingProcessNew"/>
    <dgm:cxn modelId="{38932788-C4E6-CD43-855A-6D7D8CD38E3D}" type="presOf" srcId="{74D70C72-0BFA-493A-8A77-F1A32D3A1E98}" destId="{F4856889-42CB-B44E-93DB-A5EF25FB0A4B}" srcOrd="1" destOrd="0" presId="urn:microsoft.com/office/officeart/2016/7/layout/RepeatingBendingProcessNew"/>
    <dgm:cxn modelId="{399C5391-48AB-4681-8E51-AB55EA093A06}" srcId="{F65B4AD9-99A8-4BCE-ACF4-BE45B762D557}" destId="{342E4319-51D0-44BE-96F8-9B0881CA36F6}" srcOrd="1" destOrd="0" parTransId="{E7600B52-E334-40F8-B680-F5FD53C17333}" sibTransId="{760D62AF-BA5F-4676-930C-CE9E27A97C41}"/>
    <dgm:cxn modelId="{320C629E-27A8-6949-B71C-BAABFBF3440D}" type="presOf" srcId="{149237FA-8F12-448A-A597-2489EDFDA414}" destId="{6E44EF24-4400-B14D-8BC0-897EFDCCD97B}" srcOrd="0" destOrd="0" presId="urn:microsoft.com/office/officeart/2016/7/layout/RepeatingBendingProcessNew"/>
    <dgm:cxn modelId="{C9807EC9-52F0-43A1-B677-94032012A910}" srcId="{F65B4AD9-99A8-4BCE-ACF4-BE45B762D557}" destId="{4F326956-B6B8-4E97-A25D-066835DB15ED}" srcOrd="0" destOrd="0" parTransId="{6235769F-53C7-497E-A8D5-816B949A9A66}" sibTransId="{539EBFEB-3FDF-478C-B907-00340DF8E2C6}"/>
    <dgm:cxn modelId="{96114CDE-BB9F-104A-BB52-A35066172BFC}" type="presOf" srcId="{760D62AF-BA5F-4676-930C-CE9E27A97C41}" destId="{65028EA7-8DE0-B945-91AC-6B121F3A3CDC}" srcOrd="1" destOrd="0" presId="urn:microsoft.com/office/officeart/2016/7/layout/RepeatingBendingProcessNew"/>
    <dgm:cxn modelId="{A57A5FF0-6E31-8C4A-B2E4-24418E73B76D}" type="presOf" srcId="{342E4319-51D0-44BE-96F8-9B0881CA36F6}" destId="{438030E6-AC22-D644-8D89-5EDE3984C8F9}" srcOrd="0" destOrd="0" presId="urn:microsoft.com/office/officeart/2016/7/layout/RepeatingBendingProcessNew"/>
    <dgm:cxn modelId="{A4F084F1-BB4E-6E40-BC62-59ADC3ABCF3A}" type="presOf" srcId="{539EBFEB-3FDF-478C-B907-00340DF8E2C6}" destId="{62B5900C-FCE8-2E46-81EB-318AB5958997}" srcOrd="0" destOrd="0" presId="urn:microsoft.com/office/officeart/2016/7/layout/RepeatingBendingProcessNew"/>
    <dgm:cxn modelId="{97152A18-AC5D-4D4A-B210-BB904D1448E4}" type="presParOf" srcId="{67B4ABAE-B539-1747-9F2E-4E42411D9AD7}" destId="{09364303-7A89-AE4A-A006-41131E342DD8}" srcOrd="0" destOrd="0" presId="urn:microsoft.com/office/officeart/2016/7/layout/RepeatingBendingProcessNew"/>
    <dgm:cxn modelId="{D97FA252-D0EE-5F46-931E-22D7C84EF19E}" type="presParOf" srcId="{67B4ABAE-B539-1747-9F2E-4E42411D9AD7}" destId="{62B5900C-FCE8-2E46-81EB-318AB5958997}" srcOrd="1" destOrd="0" presId="urn:microsoft.com/office/officeart/2016/7/layout/RepeatingBendingProcessNew"/>
    <dgm:cxn modelId="{C686E1DD-9E76-B745-961E-210695665119}" type="presParOf" srcId="{62B5900C-FCE8-2E46-81EB-318AB5958997}" destId="{B796BE04-A952-7B4E-9066-30895B0E15ED}" srcOrd="0" destOrd="0" presId="urn:microsoft.com/office/officeart/2016/7/layout/RepeatingBendingProcessNew"/>
    <dgm:cxn modelId="{F0521FD7-C315-774E-B524-9F99320A05FB}" type="presParOf" srcId="{67B4ABAE-B539-1747-9F2E-4E42411D9AD7}" destId="{438030E6-AC22-D644-8D89-5EDE3984C8F9}" srcOrd="2" destOrd="0" presId="urn:microsoft.com/office/officeart/2016/7/layout/RepeatingBendingProcessNew"/>
    <dgm:cxn modelId="{E046D5F8-3A3F-C04F-AAA3-C814AC0D1E7F}" type="presParOf" srcId="{67B4ABAE-B539-1747-9F2E-4E42411D9AD7}" destId="{2E25807F-D0C8-DF48-A74C-CCA19C6A336B}" srcOrd="3" destOrd="0" presId="urn:microsoft.com/office/officeart/2016/7/layout/RepeatingBendingProcessNew"/>
    <dgm:cxn modelId="{7649974E-EE90-784D-A57E-1A48DE3B6565}" type="presParOf" srcId="{2E25807F-D0C8-DF48-A74C-CCA19C6A336B}" destId="{65028EA7-8DE0-B945-91AC-6B121F3A3CDC}" srcOrd="0" destOrd="0" presId="urn:microsoft.com/office/officeart/2016/7/layout/RepeatingBendingProcessNew"/>
    <dgm:cxn modelId="{F756B5E1-0884-D045-A42C-2B8AF26E511B}" type="presParOf" srcId="{67B4ABAE-B539-1747-9F2E-4E42411D9AD7}" destId="{6E44EF24-4400-B14D-8BC0-897EFDCCD97B}" srcOrd="4" destOrd="0" presId="urn:microsoft.com/office/officeart/2016/7/layout/RepeatingBendingProcessNew"/>
    <dgm:cxn modelId="{63C3458A-3578-0B46-9D70-80728AF5A084}" type="presParOf" srcId="{67B4ABAE-B539-1747-9F2E-4E42411D9AD7}" destId="{598AA219-A5EF-4C40-8037-9BF428DB4162}" srcOrd="5" destOrd="0" presId="urn:microsoft.com/office/officeart/2016/7/layout/RepeatingBendingProcessNew"/>
    <dgm:cxn modelId="{0E50A418-62BD-D14A-B36F-4A0AC097B939}" type="presParOf" srcId="{598AA219-A5EF-4C40-8037-9BF428DB4162}" destId="{F4856889-42CB-B44E-93DB-A5EF25FB0A4B}" srcOrd="0" destOrd="0" presId="urn:microsoft.com/office/officeart/2016/7/layout/RepeatingBendingProcessNew"/>
    <dgm:cxn modelId="{8A1581AB-C48E-524E-B936-FC1D23D53443}" type="presParOf" srcId="{67B4ABAE-B539-1747-9F2E-4E42411D9AD7}" destId="{8676BACB-7622-7240-8A16-B19B093F3C2B}"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12564-BD5C-8041-BA87-725FA984A3E9}">
      <dsp:nvSpPr>
        <dsp:cNvPr id="0" name=""/>
        <dsp:cNvSpPr/>
      </dsp:nvSpPr>
      <dsp:spPr>
        <a:xfrm>
          <a:off x="0" y="6942"/>
          <a:ext cx="6447501" cy="8049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workshop is divided into 4 sections: </a:t>
          </a:r>
        </a:p>
      </dsp:txBody>
      <dsp:txXfrm>
        <a:off x="39295" y="46237"/>
        <a:ext cx="6368911" cy="726370"/>
      </dsp:txXfrm>
    </dsp:sp>
    <dsp:sp modelId="{9187A2E7-3160-2B47-BAC6-6FE05414816D}">
      <dsp:nvSpPr>
        <dsp:cNvPr id="0" name=""/>
        <dsp:cNvSpPr/>
      </dsp:nvSpPr>
      <dsp:spPr>
        <a:xfrm>
          <a:off x="0" y="811902"/>
          <a:ext cx="6447501" cy="209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70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The Basics: Your Role</a:t>
          </a:r>
        </a:p>
        <a:p>
          <a:pPr marL="285750" lvl="1" indent="-285750" algn="l" defTabSz="1422400">
            <a:lnSpc>
              <a:spcPct val="90000"/>
            </a:lnSpc>
            <a:spcBef>
              <a:spcPct val="0"/>
            </a:spcBef>
            <a:spcAft>
              <a:spcPct val="20000"/>
            </a:spcAft>
            <a:buChar char="•"/>
          </a:pPr>
          <a:r>
            <a:rPr lang="en-US" sz="3200" kern="1200" dirty="0"/>
            <a:t>Know Your Area</a:t>
          </a:r>
        </a:p>
        <a:p>
          <a:pPr marL="285750" lvl="1" indent="-285750" algn="l" defTabSz="1422400">
            <a:lnSpc>
              <a:spcPct val="90000"/>
            </a:lnSpc>
            <a:spcBef>
              <a:spcPct val="0"/>
            </a:spcBef>
            <a:spcAft>
              <a:spcPct val="20000"/>
            </a:spcAft>
            <a:buChar char="•"/>
          </a:pPr>
          <a:r>
            <a:rPr lang="en-US" sz="3200" kern="1200" dirty="0"/>
            <a:t>Know Your Region</a:t>
          </a:r>
        </a:p>
        <a:p>
          <a:pPr marL="285750" lvl="1" indent="-285750" algn="l" defTabSz="1422400">
            <a:lnSpc>
              <a:spcPct val="90000"/>
            </a:lnSpc>
            <a:spcBef>
              <a:spcPct val="0"/>
            </a:spcBef>
            <a:spcAft>
              <a:spcPct val="20000"/>
            </a:spcAft>
            <a:buChar char="•"/>
          </a:pPr>
          <a:r>
            <a:rPr lang="en-US" sz="3200" kern="1200" dirty="0"/>
            <a:t>Know the NA Service Structure</a:t>
          </a:r>
        </a:p>
      </dsp:txBody>
      <dsp:txXfrm>
        <a:off x="0" y="811902"/>
        <a:ext cx="6447501" cy="2091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E3FD6-7C06-4AF6-A6B2-32284B0DDA85}">
      <dsp:nvSpPr>
        <dsp:cNvPr id="0" name=""/>
        <dsp:cNvSpPr/>
      </dsp:nvSpPr>
      <dsp:spPr>
        <a:xfrm>
          <a:off x="0" y="455"/>
          <a:ext cx="4971603" cy="10667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D25DD-CC4D-4A41-AEB6-97B48F5DBE46}">
      <dsp:nvSpPr>
        <dsp:cNvPr id="0" name=""/>
        <dsp:cNvSpPr/>
      </dsp:nvSpPr>
      <dsp:spPr>
        <a:xfrm>
          <a:off x="322704" y="240484"/>
          <a:ext cx="586735" cy="5867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891954-71B0-48DC-96DE-28D5F1A26B55}">
      <dsp:nvSpPr>
        <dsp:cNvPr id="0" name=""/>
        <dsp:cNvSpPr/>
      </dsp:nvSpPr>
      <dsp:spPr>
        <a:xfrm>
          <a:off x="1232145" y="455"/>
          <a:ext cx="3739457" cy="106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02" tIns="112902" rIns="112902" bIns="112902" numCol="1" spcCol="1270" anchor="ctr" anchorCtr="0">
          <a:noAutofit/>
        </a:bodyPr>
        <a:lstStyle/>
        <a:p>
          <a:pPr marL="0" lvl="0" indent="0" algn="l" defTabSz="933450">
            <a:lnSpc>
              <a:spcPct val="90000"/>
            </a:lnSpc>
            <a:spcBef>
              <a:spcPct val="0"/>
            </a:spcBef>
            <a:spcAft>
              <a:spcPct val="35000"/>
            </a:spcAft>
            <a:buNone/>
          </a:pPr>
          <a:r>
            <a:rPr lang="en-US" sz="2100" kern="1200"/>
            <a:t>How many Groups/meetings are in your Area?</a:t>
          </a:r>
        </a:p>
      </dsp:txBody>
      <dsp:txXfrm>
        <a:off x="1232145" y="455"/>
        <a:ext cx="3739457" cy="1066792"/>
      </dsp:txXfrm>
    </dsp:sp>
    <dsp:sp modelId="{CFD084E3-6919-420E-8E94-058B3781AAA7}">
      <dsp:nvSpPr>
        <dsp:cNvPr id="0" name=""/>
        <dsp:cNvSpPr/>
      </dsp:nvSpPr>
      <dsp:spPr>
        <a:xfrm>
          <a:off x="0" y="1333946"/>
          <a:ext cx="4971603" cy="10667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3E4C6-7227-49DE-98FC-B38F4CA00C4B}">
      <dsp:nvSpPr>
        <dsp:cNvPr id="0" name=""/>
        <dsp:cNvSpPr/>
      </dsp:nvSpPr>
      <dsp:spPr>
        <a:xfrm>
          <a:off x="322704" y="1573975"/>
          <a:ext cx="586735" cy="5867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8F18CF-0E2F-493D-A4DC-B62A5E5460D8}">
      <dsp:nvSpPr>
        <dsp:cNvPr id="0" name=""/>
        <dsp:cNvSpPr/>
      </dsp:nvSpPr>
      <dsp:spPr>
        <a:xfrm>
          <a:off x="1232145" y="1333946"/>
          <a:ext cx="3739457" cy="106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02" tIns="112902" rIns="112902" bIns="112902" numCol="1" spcCol="1270" anchor="ctr" anchorCtr="0">
          <a:noAutofit/>
        </a:bodyPr>
        <a:lstStyle/>
        <a:p>
          <a:pPr marL="0" lvl="0" indent="0" algn="l" defTabSz="933450">
            <a:lnSpc>
              <a:spcPct val="90000"/>
            </a:lnSpc>
            <a:spcBef>
              <a:spcPct val="0"/>
            </a:spcBef>
            <a:spcAft>
              <a:spcPct val="35000"/>
            </a:spcAft>
            <a:buNone/>
          </a:pPr>
          <a:r>
            <a:rPr lang="en-US" sz="2100" kern="1200"/>
            <a:t>Attend Group Business meetings to listen for Group Conscience.</a:t>
          </a:r>
        </a:p>
      </dsp:txBody>
      <dsp:txXfrm>
        <a:off x="1232145" y="1333946"/>
        <a:ext cx="3739457" cy="1066792"/>
      </dsp:txXfrm>
    </dsp:sp>
    <dsp:sp modelId="{88412D41-F233-4DE6-BBD4-B118923037DF}">
      <dsp:nvSpPr>
        <dsp:cNvPr id="0" name=""/>
        <dsp:cNvSpPr/>
      </dsp:nvSpPr>
      <dsp:spPr>
        <a:xfrm>
          <a:off x="0" y="2667437"/>
          <a:ext cx="4971603" cy="10667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3FED3-B95F-437B-8F19-4F623C075724}">
      <dsp:nvSpPr>
        <dsp:cNvPr id="0" name=""/>
        <dsp:cNvSpPr/>
      </dsp:nvSpPr>
      <dsp:spPr>
        <a:xfrm>
          <a:off x="322704" y="2907465"/>
          <a:ext cx="586735" cy="5867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9EC4F0-892F-4C36-828A-00F5464DE12A}">
      <dsp:nvSpPr>
        <dsp:cNvPr id="0" name=""/>
        <dsp:cNvSpPr/>
      </dsp:nvSpPr>
      <dsp:spPr>
        <a:xfrm>
          <a:off x="1232145" y="2667437"/>
          <a:ext cx="3739457" cy="106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02" tIns="112902" rIns="112902" bIns="112902" numCol="1" spcCol="1270" anchor="ctr" anchorCtr="0">
          <a:noAutofit/>
        </a:bodyPr>
        <a:lstStyle/>
        <a:p>
          <a:pPr marL="0" lvl="0" indent="0" algn="l" defTabSz="933450">
            <a:lnSpc>
              <a:spcPct val="90000"/>
            </a:lnSpc>
            <a:spcBef>
              <a:spcPct val="0"/>
            </a:spcBef>
            <a:spcAft>
              <a:spcPct val="35000"/>
            </a:spcAft>
            <a:buNone/>
          </a:pPr>
          <a:r>
            <a:rPr lang="en-US" sz="2100" kern="1200"/>
            <a:t>Get a list of the GSRs for the Area and reach out and introduce yourself. </a:t>
          </a:r>
        </a:p>
      </dsp:txBody>
      <dsp:txXfrm>
        <a:off x="1232145" y="2667437"/>
        <a:ext cx="3739457" cy="106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DBCB7-E939-2A4D-A845-DAC487850F8A}">
      <dsp:nvSpPr>
        <dsp:cNvPr id="0" name=""/>
        <dsp:cNvSpPr/>
      </dsp:nvSpPr>
      <dsp:spPr>
        <a:xfrm>
          <a:off x="0" y="312142"/>
          <a:ext cx="4971603" cy="351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When and where the next RSC is meeting </a:t>
          </a:r>
        </a:p>
      </dsp:txBody>
      <dsp:txXfrm>
        <a:off x="17134" y="329276"/>
        <a:ext cx="4937335" cy="316732"/>
      </dsp:txXfrm>
    </dsp:sp>
    <dsp:sp modelId="{3C21AB41-C7FE-5143-B544-B1C070E09755}">
      <dsp:nvSpPr>
        <dsp:cNvPr id="0" name=""/>
        <dsp:cNvSpPr/>
      </dsp:nvSpPr>
      <dsp:spPr>
        <a:xfrm>
          <a:off x="0" y="706342"/>
          <a:ext cx="4971603" cy="351000"/>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Open positions</a:t>
          </a:r>
        </a:p>
      </dsp:txBody>
      <dsp:txXfrm>
        <a:off x="17134" y="723476"/>
        <a:ext cx="4937335" cy="316732"/>
      </dsp:txXfrm>
    </dsp:sp>
    <dsp:sp modelId="{2474BA63-3667-9E41-AB05-AEE7666A6002}">
      <dsp:nvSpPr>
        <dsp:cNvPr id="0" name=""/>
        <dsp:cNvSpPr/>
      </dsp:nvSpPr>
      <dsp:spPr>
        <a:xfrm>
          <a:off x="0" y="1100543"/>
          <a:ext cx="4971603" cy="351000"/>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Upcoming activities, workshops, or learning days </a:t>
          </a:r>
        </a:p>
      </dsp:txBody>
      <dsp:txXfrm>
        <a:off x="17134" y="1117677"/>
        <a:ext cx="4937335" cy="316732"/>
      </dsp:txXfrm>
    </dsp:sp>
    <dsp:sp modelId="{E9BF1777-F5B0-F74C-8B1A-F9C69945A787}">
      <dsp:nvSpPr>
        <dsp:cNvPr id="0" name=""/>
        <dsp:cNvSpPr/>
      </dsp:nvSpPr>
      <dsp:spPr>
        <a:xfrm>
          <a:off x="0" y="1494743"/>
          <a:ext cx="4971603" cy="351000"/>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Topics in need of Area/Group input</a:t>
          </a:r>
        </a:p>
      </dsp:txBody>
      <dsp:txXfrm>
        <a:off x="17134" y="1511877"/>
        <a:ext cx="4937335" cy="316732"/>
      </dsp:txXfrm>
    </dsp:sp>
    <dsp:sp modelId="{876F8BF0-2DB7-8649-B65D-1A9E99B79E87}">
      <dsp:nvSpPr>
        <dsp:cNvPr id="0" name=""/>
        <dsp:cNvSpPr/>
      </dsp:nvSpPr>
      <dsp:spPr>
        <a:xfrm>
          <a:off x="0" y="1888943"/>
          <a:ext cx="4971603" cy="351000"/>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Topics/proposals that were discussed at Region</a:t>
          </a:r>
        </a:p>
      </dsp:txBody>
      <dsp:txXfrm>
        <a:off x="17134" y="1906077"/>
        <a:ext cx="4937335" cy="316732"/>
      </dsp:txXfrm>
    </dsp:sp>
    <dsp:sp modelId="{37B827FC-3210-AC4F-8CCB-61BBFB2D2DCF}">
      <dsp:nvSpPr>
        <dsp:cNvPr id="0" name=""/>
        <dsp:cNvSpPr/>
      </dsp:nvSpPr>
      <dsp:spPr>
        <a:xfrm>
          <a:off x="0" y="2283143"/>
          <a:ext cx="4971603" cy="351000"/>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Overview of Finances including RSC contribution to WSC</a:t>
          </a:r>
        </a:p>
      </dsp:txBody>
      <dsp:txXfrm>
        <a:off x="17134" y="2300277"/>
        <a:ext cx="4937335" cy="316732"/>
      </dsp:txXfrm>
    </dsp:sp>
    <dsp:sp modelId="{96398DD5-3DD7-0F4A-989C-4039254D8E52}">
      <dsp:nvSpPr>
        <dsp:cNvPr id="0" name=""/>
        <dsp:cNvSpPr/>
      </dsp:nvSpPr>
      <dsp:spPr>
        <a:xfrm>
          <a:off x="0" y="2677343"/>
          <a:ext cx="4971603" cy="351000"/>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Subcommittee updates</a:t>
          </a:r>
        </a:p>
      </dsp:txBody>
      <dsp:txXfrm>
        <a:off x="17134" y="2694477"/>
        <a:ext cx="4937335" cy="316732"/>
      </dsp:txXfrm>
    </dsp:sp>
    <dsp:sp modelId="{35F85BBC-5C89-E64B-B44E-FACDD3C32FFB}">
      <dsp:nvSpPr>
        <dsp:cNvPr id="0" name=""/>
        <dsp:cNvSpPr/>
      </dsp:nvSpPr>
      <dsp:spPr>
        <a:xfrm>
          <a:off x="0" y="3071543"/>
          <a:ext cx="4971603" cy="3510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Highlights from Delegate Team Report </a:t>
          </a:r>
        </a:p>
      </dsp:txBody>
      <dsp:txXfrm>
        <a:off x="17134" y="3088677"/>
        <a:ext cx="4937335"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4F19F-C78C-D04F-9CD7-53B1D1CB6C3C}">
      <dsp:nvSpPr>
        <dsp:cNvPr id="0" name=""/>
        <dsp:cNvSpPr/>
      </dsp:nvSpPr>
      <dsp:spPr>
        <a:xfrm>
          <a:off x="0" y="66532"/>
          <a:ext cx="4971603" cy="11583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Members vary in experience level - beware of use of Abbreviations and Acronyms.</a:t>
          </a:r>
        </a:p>
      </dsp:txBody>
      <dsp:txXfrm>
        <a:off x="56544" y="123076"/>
        <a:ext cx="4858515" cy="1045212"/>
      </dsp:txXfrm>
    </dsp:sp>
    <dsp:sp modelId="{5E082292-CE0D-AD40-9AFE-263BE4C946BE}">
      <dsp:nvSpPr>
        <dsp:cNvPr id="0" name=""/>
        <dsp:cNvSpPr/>
      </dsp:nvSpPr>
      <dsp:spPr>
        <a:xfrm>
          <a:off x="0" y="1288192"/>
          <a:ext cx="4971603" cy="11583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There are a lot of people living without high-speed internet and a lack of access to technology. </a:t>
          </a:r>
        </a:p>
      </dsp:txBody>
      <dsp:txXfrm>
        <a:off x="56544" y="1344736"/>
        <a:ext cx="4858515" cy="1045212"/>
      </dsp:txXfrm>
    </dsp:sp>
    <dsp:sp modelId="{69CFDBC1-0DD7-1941-9873-5BEBE10F1A74}">
      <dsp:nvSpPr>
        <dsp:cNvPr id="0" name=""/>
        <dsp:cNvSpPr/>
      </dsp:nvSpPr>
      <dsp:spPr>
        <a:xfrm>
          <a:off x="0" y="2509853"/>
          <a:ext cx="4971603" cy="11583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If possible, bring hard copies of flyers to the ASC and/or RSC. </a:t>
          </a:r>
        </a:p>
      </dsp:txBody>
      <dsp:txXfrm>
        <a:off x="56544" y="2566397"/>
        <a:ext cx="4858515" cy="1045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E7CF1-A6F2-684D-A405-CAE156C0CB47}">
      <dsp:nvSpPr>
        <dsp:cNvPr id="0" name=""/>
        <dsp:cNvSpPr/>
      </dsp:nvSpPr>
      <dsp:spPr>
        <a:xfrm>
          <a:off x="0" y="0"/>
          <a:ext cx="6131560" cy="92103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RCMs are in part responsible to make the connection between members and what service means in carrying the message. </a:t>
          </a:r>
        </a:p>
      </dsp:txBody>
      <dsp:txXfrm>
        <a:off x="26976" y="26976"/>
        <a:ext cx="5137693" cy="867081"/>
      </dsp:txXfrm>
    </dsp:sp>
    <dsp:sp modelId="{C972CAF8-F19D-534A-B147-0E441BFDF969}">
      <dsp:nvSpPr>
        <dsp:cNvPr id="0" name=""/>
        <dsp:cNvSpPr/>
      </dsp:nvSpPr>
      <dsp:spPr>
        <a:xfrm>
          <a:off x="541019" y="1074538"/>
          <a:ext cx="6131560" cy="921033"/>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RCMs can make or break the perception of Regional Service and beyond.</a:t>
          </a:r>
        </a:p>
      </dsp:txBody>
      <dsp:txXfrm>
        <a:off x="567995" y="1101514"/>
        <a:ext cx="4937916" cy="867081"/>
      </dsp:txXfrm>
    </dsp:sp>
    <dsp:sp modelId="{9C8FD155-C6C0-224D-9E12-E4189F8EFE55}">
      <dsp:nvSpPr>
        <dsp:cNvPr id="0" name=""/>
        <dsp:cNvSpPr/>
      </dsp:nvSpPr>
      <dsp:spPr>
        <a:xfrm>
          <a:off x="1082039" y="2149077"/>
          <a:ext cx="6131560" cy="921033"/>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Bring passion and enthusiasm to workshops which is attractive and encourages group/member participation.</a:t>
          </a:r>
        </a:p>
      </dsp:txBody>
      <dsp:txXfrm>
        <a:off x="1109015" y="2176053"/>
        <a:ext cx="4937916" cy="867081"/>
      </dsp:txXfrm>
    </dsp:sp>
    <dsp:sp modelId="{84E1A271-B155-604B-AF86-59C19CCF15B8}">
      <dsp:nvSpPr>
        <dsp:cNvPr id="0" name=""/>
        <dsp:cNvSpPr/>
      </dsp:nvSpPr>
      <dsp:spPr>
        <a:xfrm>
          <a:off x="5532888" y="698450"/>
          <a:ext cx="598671" cy="59867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667589" y="698450"/>
        <a:ext cx="329269" cy="450500"/>
      </dsp:txXfrm>
    </dsp:sp>
    <dsp:sp modelId="{4C06B71D-B777-AA4B-AE61-CA3EDF5AE740}">
      <dsp:nvSpPr>
        <dsp:cNvPr id="0" name=""/>
        <dsp:cNvSpPr/>
      </dsp:nvSpPr>
      <dsp:spPr>
        <a:xfrm>
          <a:off x="6073908" y="1766848"/>
          <a:ext cx="598671" cy="598671"/>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08609" y="1766848"/>
        <a:ext cx="329269" cy="450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5900C-FCE8-2E46-81EB-318AB5958997}">
      <dsp:nvSpPr>
        <dsp:cNvPr id="0" name=""/>
        <dsp:cNvSpPr/>
      </dsp:nvSpPr>
      <dsp:spPr>
        <a:xfrm>
          <a:off x="3358318" y="599135"/>
          <a:ext cx="462763" cy="91440"/>
        </a:xfrm>
        <a:custGeom>
          <a:avLst/>
          <a:gdLst/>
          <a:ahLst/>
          <a:cxnLst/>
          <a:rect l="0" t="0" r="0" b="0"/>
          <a:pathLst>
            <a:path>
              <a:moveTo>
                <a:pt x="0" y="45720"/>
              </a:moveTo>
              <a:lnTo>
                <a:pt x="462763"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7365" y="642388"/>
        <a:ext cx="24668" cy="4933"/>
      </dsp:txXfrm>
    </dsp:sp>
    <dsp:sp modelId="{09364303-7A89-AE4A-A006-41131E342DD8}">
      <dsp:nvSpPr>
        <dsp:cNvPr id="0" name=""/>
        <dsp:cNvSpPr/>
      </dsp:nvSpPr>
      <dsp:spPr>
        <a:xfrm>
          <a:off x="1215058" y="1337"/>
          <a:ext cx="2145059" cy="128703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10" tIns="110331" rIns="105110" bIns="110331" numCol="1" spcCol="1270" anchor="ctr" anchorCtr="0">
          <a:noAutofit/>
        </a:bodyPr>
        <a:lstStyle/>
        <a:p>
          <a:pPr marL="0" lvl="0" indent="0" algn="ctr" defTabSz="800100">
            <a:lnSpc>
              <a:spcPct val="90000"/>
            </a:lnSpc>
            <a:spcBef>
              <a:spcPct val="0"/>
            </a:spcBef>
            <a:spcAft>
              <a:spcPct val="35000"/>
            </a:spcAft>
            <a:buNone/>
          </a:pPr>
          <a:r>
            <a:rPr lang="en-US" sz="1800" kern="1200"/>
            <a:t>Sit next to a more experience member.</a:t>
          </a:r>
        </a:p>
      </dsp:txBody>
      <dsp:txXfrm>
        <a:off x="1215058" y="1337"/>
        <a:ext cx="2145059" cy="1287035"/>
      </dsp:txXfrm>
    </dsp:sp>
    <dsp:sp modelId="{2E25807F-D0C8-DF48-A74C-CCA19C6A336B}">
      <dsp:nvSpPr>
        <dsp:cNvPr id="0" name=""/>
        <dsp:cNvSpPr/>
      </dsp:nvSpPr>
      <dsp:spPr>
        <a:xfrm>
          <a:off x="2287588" y="1286573"/>
          <a:ext cx="2638423" cy="462763"/>
        </a:xfrm>
        <a:custGeom>
          <a:avLst/>
          <a:gdLst/>
          <a:ahLst/>
          <a:cxnLst/>
          <a:rect l="0" t="0" r="0" b="0"/>
          <a:pathLst>
            <a:path>
              <a:moveTo>
                <a:pt x="2638423" y="0"/>
              </a:moveTo>
              <a:lnTo>
                <a:pt x="2638423" y="248481"/>
              </a:lnTo>
              <a:lnTo>
                <a:pt x="0" y="248481"/>
              </a:lnTo>
              <a:lnTo>
                <a:pt x="0" y="462763"/>
              </a:lnTo>
            </a:path>
          </a:pathLst>
        </a:custGeom>
        <a:noFill/>
        <a:ln w="12700" cap="rnd" cmpd="sng" algn="ctr">
          <a:solidFill>
            <a:schemeClr val="accent2">
              <a:hueOff val="-1482143"/>
              <a:satOff val="7100"/>
              <a:lumOff val="6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9696" y="1515488"/>
        <a:ext cx="134207" cy="4933"/>
      </dsp:txXfrm>
    </dsp:sp>
    <dsp:sp modelId="{438030E6-AC22-D644-8D89-5EDE3984C8F9}">
      <dsp:nvSpPr>
        <dsp:cNvPr id="0" name=""/>
        <dsp:cNvSpPr/>
      </dsp:nvSpPr>
      <dsp:spPr>
        <a:xfrm>
          <a:off x="3853481" y="1337"/>
          <a:ext cx="2145059" cy="1287035"/>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10" tIns="110331" rIns="105110" bIns="110331" numCol="1" spcCol="1270" anchor="ctr" anchorCtr="0">
          <a:noAutofit/>
        </a:bodyPr>
        <a:lstStyle/>
        <a:p>
          <a:pPr marL="0" lvl="0" indent="0" algn="ctr" defTabSz="800100">
            <a:lnSpc>
              <a:spcPct val="90000"/>
            </a:lnSpc>
            <a:spcBef>
              <a:spcPct val="0"/>
            </a:spcBef>
            <a:spcAft>
              <a:spcPct val="35000"/>
            </a:spcAft>
            <a:buNone/>
          </a:pPr>
          <a:r>
            <a:rPr lang="en-US" sz="1800" kern="1200" dirty="0"/>
            <a:t>Gather phone numbers/emails and reach out.  </a:t>
          </a:r>
        </a:p>
      </dsp:txBody>
      <dsp:txXfrm>
        <a:off x="3853481" y="1337"/>
        <a:ext cx="2145059" cy="1287035"/>
      </dsp:txXfrm>
    </dsp:sp>
    <dsp:sp modelId="{598AA219-A5EF-4C40-8037-9BF428DB4162}">
      <dsp:nvSpPr>
        <dsp:cNvPr id="0" name=""/>
        <dsp:cNvSpPr/>
      </dsp:nvSpPr>
      <dsp:spPr>
        <a:xfrm>
          <a:off x="3358318" y="2379535"/>
          <a:ext cx="462763" cy="91440"/>
        </a:xfrm>
        <a:custGeom>
          <a:avLst/>
          <a:gdLst/>
          <a:ahLst/>
          <a:cxnLst/>
          <a:rect l="0" t="0" r="0" b="0"/>
          <a:pathLst>
            <a:path>
              <a:moveTo>
                <a:pt x="0" y="45720"/>
              </a:moveTo>
              <a:lnTo>
                <a:pt x="462763" y="45720"/>
              </a:lnTo>
            </a:path>
          </a:pathLst>
        </a:custGeom>
        <a:noFill/>
        <a:ln w="12700" cap="rnd" cmpd="sng" algn="ctr">
          <a:solidFill>
            <a:schemeClr val="accent2">
              <a:hueOff val="-2964286"/>
              <a:satOff val="14200"/>
              <a:lumOff val="13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7365" y="2422788"/>
        <a:ext cx="24668" cy="4933"/>
      </dsp:txXfrm>
    </dsp:sp>
    <dsp:sp modelId="{6E44EF24-4400-B14D-8BC0-897EFDCCD97B}">
      <dsp:nvSpPr>
        <dsp:cNvPr id="0" name=""/>
        <dsp:cNvSpPr/>
      </dsp:nvSpPr>
      <dsp:spPr>
        <a:xfrm>
          <a:off x="1215058" y="1781737"/>
          <a:ext cx="2145059" cy="1287035"/>
        </a:xfrm>
        <a:prstGeom prst="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10" tIns="110331" rIns="105110" bIns="110331" numCol="1" spcCol="1270" anchor="ctr" anchorCtr="0">
          <a:noAutofit/>
        </a:bodyPr>
        <a:lstStyle/>
        <a:p>
          <a:pPr marL="0" lvl="0" indent="0" algn="ctr" defTabSz="800100">
            <a:lnSpc>
              <a:spcPct val="90000"/>
            </a:lnSpc>
            <a:spcBef>
              <a:spcPct val="0"/>
            </a:spcBef>
            <a:spcAft>
              <a:spcPct val="35000"/>
            </a:spcAft>
            <a:buNone/>
          </a:pPr>
          <a:r>
            <a:rPr lang="en-US" sz="1800" kern="1200" dirty="0"/>
            <a:t>Obtain and familiarize yourself with the RSC Policy.</a:t>
          </a:r>
        </a:p>
      </dsp:txBody>
      <dsp:txXfrm>
        <a:off x="1215058" y="1781737"/>
        <a:ext cx="2145059" cy="1287035"/>
      </dsp:txXfrm>
    </dsp:sp>
    <dsp:sp modelId="{8676BACB-7622-7240-8A16-B19B093F3C2B}">
      <dsp:nvSpPr>
        <dsp:cNvPr id="0" name=""/>
        <dsp:cNvSpPr/>
      </dsp:nvSpPr>
      <dsp:spPr>
        <a:xfrm>
          <a:off x="3853481" y="1781737"/>
          <a:ext cx="2145059" cy="1287035"/>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10" tIns="110331" rIns="105110" bIns="110331" numCol="1" spcCol="1270" anchor="ctr" anchorCtr="0">
          <a:noAutofit/>
        </a:bodyPr>
        <a:lstStyle/>
        <a:p>
          <a:pPr marL="0" lvl="0" indent="0" algn="ctr" defTabSz="800100">
            <a:lnSpc>
              <a:spcPct val="90000"/>
            </a:lnSpc>
            <a:spcBef>
              <a:spcPct val="0"/>
            </a:spcBef>
            <a:spcAft>
              <a:spcPct val="35000"/>
            </a:spcAft>
            <a:buNone/>
          </a:pPr>
          <a:r>
            <a:rPr lang="en-US" sz="1800" kern="1200"/>
            <a:t>Remember: Region is answerable to Areas, not the other way around. </a:t>
          </a:r>
        </a:p>
      </dsp:txBody>
      <dsp:txXfrm>
        <a:off x="3853481" y="1781737"/>
        <a:ext cx="2145059" cy="12870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722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666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53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6041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3111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73036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035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011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77681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2630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11790224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01963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62566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501225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31435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1379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ddb78304b1_0_3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ddb78304b1_0_3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ddb78304b1_0_3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1737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gddb78304b1_0_3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ddb78304b1_0_3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3639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51264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63091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129739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4158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43540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066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0285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04213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5586B75A-687E-405C-8A0B-8D00578BA2C3}" type="datetimeFigureOut">
              <a:rPr lang="en-US" smtClean="0"/>
              <a:pPr/>
              <a:t>7/17/2021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30341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www.larna.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eoplematters.in/article/life-at-work/employee-experience-is-about-providing-a-sense-of-purpose-2168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s://askleo.com/what-is-facebook-fan-frida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www.pngall.com/thank-you-pn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ridge over water with buildings in the background&#10;&#10;Description automatically generated with low confidence">
            <a:extLst>
              <a:ext uri="{FF2B5EF4-FFF2-40B4-BE49-F238E27FC236}">
                <a16:creationId xmlns:a16="http://schemas.microsoft.com/office/drawing/2014/main" id="{C167D6B9-2E98-4D4D-9C77-2BE67FF28FA0}"/>
              </a:ext>
            </a:extLst>
          </p:cNvPr>
          <p:cNvPicPr>
            <a:picLocks noChangeAspect="1"/>
          </p:cNvPicPr>
          <p:nvPr/>
        </p:nvPicPr>
        <p:blipFill rotWithShape="1">
          <a:blip r:embed="rId3"/>
          <a:srcRect l="9091" t="1922" b="11772"/>
          <a:stretch/>
        </p:blipFill>
        <p:spPr>
          <a:xfrm>
            <a:off x="20" y="10"/>
            <a:ext cx="9143980" cy="5143490"/>
          </a:xfrm>
          <a:prstGeom prst="rect">
            <a:avLst/>
          </a:prstGeom>
        </p:spPr>
      </p:pic>
      <p:sp>
        <p:nvSpPr>
          <p:cNvPr id="11" name="Isosceles Triangle 1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Parallelogram 1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51435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4D21F3-5C3C-AC4C-A41C-02371AA2802C}"/>
              </a:ext>
            </a:extLst>
          </p:cNvPr>
          <p:cNvSpPr>
            <a:spLocks noGrp="1"/>
          </p:cNvSpPr>
          <p:nvPr>
            <p:ph type="ctrTitle"/>
          </p:nvPr>
        </p:nvSpPr>
        <p:spPr>
          <a:xfrm>
            <a:off x="3395333" y="1258998"/>
            <a:ext cx="3962012" cy="1776849"/>
          </a:xfrm>
        </p:spPr>
        <p:txBody>
          <a:bodyPr>
            <a:normAutofit/>
          </a:bodyPr>
          <a:lstStyle/>
          <a:p>
            <a:pPr>
              <a:lnSpc>
                <a:spcPct val="90000"/>
              </a:lnSpc>
            </a:pPr>
            <a:r>
              <a:rPr lang="en-US" sz="2800" dirty="0">
                <a:latin typeface="Calibri"/>
                <a:ea typeface="Calibri"/>
                <a:cs typeface="Calibri"/>
                <a:sym typeface="Calibri"/>
              </a:rPr>
              <a:t>ASR Training: </a:t>
            </a:r>
            <a:br>
              <a:rPr lang="en-US" sz="2800" dirty="0">
                <a:latin typeface="Calibri"/>
                <a:ea typeface="Calibri"/>
                <a:cs typeface="Calibri"/>
                <a:sym typeface="Calibri"/>
              </a:rPr>
            </a:br>
            <a:r>
              <a:rPr lang="en-US" sz="2800" dirty="0">
                <a:latin typeface="Calibri"/>
                <a:ea typeface="Calibri"/>
                <a:cs typeface="Calibri"/>
                <a:sym typeface="Calibri"/>
              </a:rPr>
              <a:t>Regional Weekend</a:t>
            </a:r>
            <a:br>
              <a:rPr lang="en-US" sz="2800" dirty="0">
                <a:latin typeface="Calibri"/>
                <a:ea typeface="Calibri"/>
                <a:cs typeface="Calibri"/>
                <a:sym typeface="Calibri"/>
              </a:rPr>
            </a:br>
            <a:r>
              <a:rPr lang="en-US" sz="2800" dirty="0">
                <a:latin typeface="Calibri"/>
                <a:ea typeface="Calibri"/>
                <a:cs typeface="Calibri"/>
                <a:sym typeface="Calibri"/>
              </a:rPr>
              <a:t>Hosted by North Area </a:t>
            </a:r>
            <a:endParaRPr lang="en-US" sz="2800" dirty="0"/>
          </a:p>
        </p:txBody>
      </p:sp>
      <p:sp>
        <p:nvSpPr>
          <p:cNvPr id="3" name="Subtitle 2">
            <a:extLst>
              <a:ext uri="{FF2B5EF4-FFF2-40B4-BE49-F238E27FC236}">
                <a16:creationId xmlns:a16="http://schemas.microsoft.com/office/drawing/2014/main" id="{15DB1AFD-0601-B04E-BBC0-1E09B0D74450}"/>
              </a:ext>
            </a:extLst>
          </p:cNvPr>
          <p:cNvSpPr>
            <a:spLocks noGrp="1"/>
          </p:cNvSpPr>
          <p:nvPr>
            <p:ph type="subTitle" idx="1"/>
          </p:nvPr>
        </p:nvSpPr>
        <p:spPr>
          <a:xfrm>
            <a:off x="3166393" y="3264636"/>
            <a:ext cx="4380968" cy="695246"/>
          </a:xfrm>
        </p:spPr>
        <p:txBody>
          <a:bodyPr>
            <a:normAutofit fontScale="92500" lnSpcReduction="10000"/>
          </a:bodyPr>
          <a:lstStyle/>
          <a:p>
            <a:pPr lvl="0">
              <a:spcBef>
                <a:spcPts val="0"/>
              </a:spcBef>
              <a:spcAft>
                <a:spcPts val="600"/>
              </a:spcAft>
            </a:pPr>
            <a:r>
              <a:rPr lang="en-US" dirty="0">
                <a:solidFill>
                  <a:schemeClr val="bg1"/>
                </a:solidFill>
                <a:latin typeface="+mj-lt"/>
                <a:ea typeface="Arial"/>
                <a:cs typeface="Arial"/>
                <a:sym typeface="Arial"/>
              </a:rPr>
              <a:t> July 17, 2021</a:t>
            </a:r>
            <a:br>
              <a:rPr lang="en-US" dirty="0">
                <a:solidFill>
                  <a:schemeClr val="bg1"/>
                </a:solidFill>
                <a:latin typeface="+mj-lt"/>
                <a:ea typeface="Arial"/>
                <a:cs typeface="Arial"/>
                <a:sym typeface="Arial"/>
              </a:rPr>
            </a:br>
            <a:r>
              <a:rPr lang="en-US" dirty="0">
                <a:solidFill>
                  <a:schemeClr val="bg1"/>
                </a:solidFill>
                <a:latin typeface="+mj-lt"/>
                <a:ea typeface="Arial"/>
                <a:cs typeface="Arial"/>
                <a:sym typeface="Arial"/>
              </a:rPr>
              <a:t> </a:t>
            </a:r>
            <a:r>
              <a:rPr lang="en-US" dirty="0">
                <a:solidFill>
                  <a:schemeClr val="bg1"/>
                </a:solidFill>
                <a:latin typeface="+mj-lt"/>
                <a:cs typeface="Arial"/>
                <a:sym typeface="Arial"/>
              </a:rPr>
              <a:t>North East Zonal Forum Fellowship Development</a:t>
            </a:r>
          </a:p>
          <a:p>
            <a:pPr lvl="0">
              <a:spcBef>
                <a:spcPts val="0"/>
              </a:spcBef>
              <a:spcAft>
                <a:spcPts val="600"/>
              </a:spcAft>
            </a:pPr>
            <a:r>
              <a:rPr lang="en-US" dirty="0">
                <a:solidFill>
                  <a:schemeClr val="bg1"/>
                </a:solidFill>
                <a:latin typeface="+mj-lt"/>
                <a:cs typeface="Arial"/>
                <a:sym typeface="Arial"/>
              </a:rPr>
              <a:t>                                                             Craig R</a:t>
            </a:r>
            <a:endParaRPr lang="en-US" dirty="0">
              <a:solidFill>
                <a:schemeClr val="bg1"/>
              </a:solidFill>
              <a:latin typeface="+mj-lt"/>
            </a:endParaRPr>
          </a:p>
        </p:txBody>
      </p:sp>
      <p:sp>
        <p:nvSpPr>
          <p:cNvPr id="2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3" name="Picture 42">
            <a:extLst>
              <a:ext uri="{FF2B5EF4-FFF2-40B4-BE49-F238E27FC236}">
                <a16:creationId xmlns:a16="http://schemas.microsoft.com/office/drawing/2014/main" id="{FF9B0BBE-59D2-4E63-9882-6C9FB28FF6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60183" y="4585319"/>
            <a:ext cx="564020" cy="4080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170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grpSp>
        <p:nvGrpSpPr>
          <p:cNvPr id="82" name="Group 8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83" name="Straight Connector 8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4" name="Rectangle 9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139;p15"/>
          <p:cNvSpPr txBox="1">
            <a:spLocks noGrp="1"/>
          </p:cNvSpPr>
          <p:nvPr>
            <p:ph type="title"/>
          </p:nvPr>
        </p:nvSpPr>
        <p:spPr>
          <a:xfrm>
            <a:off x="52899" y="1036864"/>
            <a:ext cx="3097147"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dirty="0">
                <a:sym typeface="Calibri"/>
              </a:rPr>
              <a:t>Know Your Area: Groups</a:t>
            </a:r>
          </a:p>
        </p:txBody>
      </p:sp>
      <p:grpSp>
        <p:nvGrpSpPr>
          <p:cNvPr id="96" name="Group 9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6350"/>
            <a:ext cx="3575050" cy="5149850"/>
            <a:chOff x="7425267" y="-8467"/>
            <a:chExt cx="4766733" cy="6866467"/>
          </a:xfrm>
        </p:grpSpPr>
        <p:cxnSp>
          <p:nvCxnSpPr>
            <p:cNvPr id="97" name="Straight Connector 9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7" name="Rectangle 10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2" name="Google Shape;140;p15">
            <a:extLst>
              <a:ext uri="{FF2B5EF4-FFF2-40B4-BE49-F238E27FC236}">
                <a16:creationId xmlns:a16="http://schemas.microsoft.com/office/drawing/2014/main" id="{31369CDA-93A9-4D4E-A58D-61F33261FA3B}"/>
              </a:ext>
            </a:extLst>
          </p:cNvPr>
          <p:cNvGraphicFramePr/>
          <p:nvPr>
            <p:extLst>
              <p:ext uri="{D42A27DB-BD31-4B8C-83A1-F6EECF244321}">
                <p14:modId xmlns:p14="http://schemas.microsoft.com/office/powerpoint/2010/main" val="4068323281"/>
              </p:ext>
            </p:extLst>
          </p:nvPr>
        </p:nvGraphicFramePr>
        <p:xfrm>
          <a:off x="3687414" y="708422"/>
          <a:ext cx="4971603" cy="373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grpSp>
        <p:nvGrpSpPr>
          <p:cNvPr id="168" name="Group 16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69" name="Straight Connector 16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Isosceles Triangle 17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7" name="Isosceles Triangle 17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8" name="Isosceles Triangle 17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80" name="Rectangle 17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13"/>
          <p:cNvSpPr txBox="1">
            <a:spLocks noGrp="1"/>
          </p:cNvSpPr>
          <p:nvPr>
            <p:ph type="title"/>
          </p:nvPr>
        </p:nvSpPr>
        <p:spPr>
          <a:xfrm>
            <a:off x="75573" y="884363"/>
            <a:ext cx="3383774" cy="3347917"/>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dirty="0">
                <a:sym typeface="Calibri"/>
              </a:rPr>
              <a:t>Know Your ASC</a:t>
            </a:r>
          </a:p>
        </p:txBody>
      </p:sp>
      <p:sp>
        <p:nvSpPr>
          <p:cNvPr id="182" name="Isosceles Triangle 18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84" name="Straight Connector 18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Google Shape;128;p13"/>
          <p:cNvSpPr txBox="1">
            <a:spLocks noGrp="1"/>
          </p:cNvSpPr>
          <p:nvPr>
            <p:ph type="body" idx="1"/>
          </p:nvPr>
        </p:nvSpPr>
        <p:spPr>
          <a:xfrm>
            <a:off x="3734188" y="831858"/>
            <a:ext cx="4755762" cy="3452925"/>
          </a:xfrm>
          <a:prstGeom prst="rect">
            <a:avLst/>
          </a:prstGeom>
        </p:spPr>
        <p:txBody>
          <a:bodyPr spcFirstLastPara="1" vert="horz" lIns="91440" tIns="45720" rIns="91440" bIns="45720" rtlCol="0" anchor="ctr" anchorCtr="0">
            <a:normAutofit/>
          </a:bodyPr>
          <a:lstStyle/>
          <a:p>
            <a:pPr marL="457200" lvl="0" indent="-396365" defTabSz="457200">
              <a:spcBef>
                <a:spcPts val="1000"/>
              </a:spcBef>
              <a:buSzPct val="80000"/>
              <a:buFont typeface="Wingdings 3" charset="2"/>
              <a:buChar char=""/>
            </a:pPr>
            <a:r>
              <a:rPr lang="en-US" sz="1600" dirty="0">
                <a:sym typeface="Calibri"/>
              </a:rPr>
              <a:t>Does your area meet in person, virtually, or hybrid? </a:t>
            </a:r>
            <a:endParaRPr lang="en-US" sz="1600" dirty="0"/>
          </a:p>
          <a:p>
            <a:pPr marL="457200" lvl="0" indent="-396365" defTabSz="457200">
              <a:spcBef>
                <a:spcPts val="1000"/>
              </a:spcBef>
              <a:buSzPct val="80000"/>
              <a:buFont typeface="Wingdings 3" charset="2"/>
              <a:buChar char=""/>
            </a:pPr>
            <a:r>
              <a:rPr lang="en-US" sz="1600" dirty="0">
                <a:sym typeface="Calibri"/>
              </a:rPr>
              <a:t>When and where does the ASC meet? </a:t>
            </a:r>
          </a:p>
          <a:p>
            <a:pPr marL="457200" lvl="0" indent="-396365" defTabSz="457200">
              <a:spcBef>
                <a:spcPts val="1000"/>
              </a:spcBef>
              <a:buSzPct val="80000"/>
              <a:buFont typeface="Wingdings 3" charset="2"/>
              <a:buChar char=""/>
            </a:pPr>
            <a:r>
              <a:rPr lang="en-US" sz="1600" dirty="0">
                <a:sym typeface="Calibri"/>
              </a:rPr>
              <a:t>When and where do the Area subcommittees meet? </a:t>
            </a:r>
            <a:endParaRPr lang="en-US" sz="1600" dirty="0"/>
          </a:p>
          <a:p>
            <a:pPr marL="457200" lvl="0" indent="-396365" defTabSz="457200">
              <a:spcBef>
                <a:spcPts val="1000"/>
              </a:spcBef>
              <a:buSzPct val="80000"/>
              <a:buFont typeface="Wingdings 3" charset="2"/>
              <a:buChar char=""/>
            </a:pPr>
            <a:r>
              <a:rPr lang="en-US" sz="1600" dirty="0">
                <a:sym typeface="Calibri"/>
              </a:rPr>
              <a:t>How does your Area communicate between ASC meetings?</a:t>
            </a:r>
            <a:endParaRPr lang="en-US" sz="1600" dirty="0"/>
          </a:p>
          <a:p>
            <a:pPr marL="457200" lvl="0" indent="-228598" defTabSz="457200">
              <a:spcBef>
                <a:spcPts val="1000"/>
              </a:spcBef>
              <a:buSzPct val="80000"/>
              <a:buFont typeface="Wingdings 3" charset="2"/>
              <a:buChar char=""/>
            </a:pPr>
            <a:endParaRPr lang="en-US" dirty="0">
              <a:sym typeface="Calibri"/>
            </a:endParaRPr>
          </a:p>
        </p:txBody>
      </p:sp>
      <p:sp>
        <p:nvSpPr>
          <p:cNvPr id="186" name="Isosceles Triangle 18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grpSp>
        <p:nvGrpSpPr>
          <p:cNvPr id="139" name="Group 13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0" name="Straight Connector 13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1" name="Rectangle 15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p14"/>
          <p:cNvSpPr txBox="1">
            <a:spLocks noGrp="1"/>
          </p:cNvSpPr>
          <p:nvPr>
            <p:ph type="title"/>
          </p:nvPr>
        </p:nvSpPr>
        <p:spPr>
          <a:xfrm>
            <a:off x="196486" y="884363"/>
            <a:ext cx="3262859" cy="3347917"/>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dirty="0">
                <a:sym typeface="Calibri"/>
              </a:rPr>
              <a:t>Know Your ASC</a:t>
            </a:r>
          </a:p>
        </p:txBody>
      </p:sp>
      <p:sp>
        <p:nvSpPr>
          <p:cNvPr id="153" name="Isosceles Triangle 15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5" name="Straight Connector 15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34" name="Google Shape;134;p14"/>
          <p:cNvSpPr txBox="1">
            <a:spLocks noGrp="1"/>
          </p:cNvSpPr>
          <p:nvPr>
            <p:ph type="body" idx="1"/>
          </p:nvPr>
        </p:nvSpPr>
        <p:spPr>
          <a:xfrm>
            <a:off x="3734188" y="831858"/>
            <a:ext cx="4755762" cy="3452925"/>
          </a:xfrm>
          <a:prstGeom prst="rect">
            <a:avLst/>
          </a:prstGeom>
        </p:spPr>
        <p:txBody>
          <a:bodyPr spcFirstLastPara="1" vert="horz" lIns="91440" tIns="45720" rIns="91440" bIns="45720" rtlCol="0" anchor="ctr" anchorCtr="0">
            <a:normAutofit/>
          </a:bodyPr>
          <a:lstStyle/>
          <a:p>
            <a:pPr marL="457200" lvl="0" indent="-396365" defTabSz="457200">
              <a:spcBef>
                <a:spcPts val="1000"/>
              </a:spcBef>
              <a:buSzPct val="80000"/>
              <a:buFont typeface="Wingdings 3" charset="2"/>
              <a:buChar char=""/>
            </a:pPr>
            <a:r>
              <a:rPr lang="en-US" sz="1600" dirty="0">
                <a:sym typeface="Calibri"/>
              </a:rPr>
              <a:t>How do you get in touch with someone if you have a question? Is there an area Contact list?</a:t>
            </a:r>
          </a:p>
          <a:p>
            <a:pPr marL="457200" lvl="0" indent="-396365" defTabSz="457200">
              <a:spcBef>
                <a:spcPts val="1000"/>
              </a:spcBef>
              <a:buSzPct val="80000"/>
              <a:buFont typeface="Wingdings 3" charset="2"/>
              <a:buChar char=""/>
            </a:pPr>
            <a:r>
              <a:rPr lang="en-US" sz="1600" dirty="0">
                <a:sym typeface="Calibri"/>
              </a:rPr>
              <a:t>Website/Facebook page?</a:t>
            </a:r>
            <a:endParaRPr lang="en-US" sz="1600" dirty="0"/>
          </a:p>
          <a:p>
            <a:pPr marL="457200" lvl="0" indent="-396365" defTabSz="457200">
              <a:spcBef>
                <a:spcPts val="1000"/>
              </a:spcBef>
              <a:buSzPct val="80000"/>
              <a:buFont typeface="Wingdings 3" charset="2"/>
              <a:buChar char=""/>
            </a:pPr>
            <a:r>
              <a:rPr lang="en-US" sz="1600" dirty="0">
                <a:sym typeface="Calibri"/>
              </a:rPr>
              <a:t>Literature distribution method? </a:t>
            </a:r>
            <a:endParaRPr lang="en-US" sz="1600" dirty="0"/>
          </a:p>
          <a:p>
            <a:pPr marL="457200" lvl="0" indent="-396365" defTabSz="457200">
              <a:spcBef>
                <a:spcPts val="1000"/>
              </a:spcBef>
              <a:buSzPct val="80000"/>
              <a:buFont typeface="Wingdings 3" charset="2"/>
              <a:buChar char=""/>
            </a:pPr>
            <a:r>
              <a:rPr lang="en-US" sz="1600" dirty="0">
                <a:sym typeface="Calibri"/>
              </a:rPr>
              <a:t>Area convention?</a:t>
            </a:r>
            <a:endParaRPr lang="en-US" sz="1600" dirty="0"/>
          </a:p>
          <a:p>
            <a:pPr marL="457200" lvl="0" indent="-396365" defTabSz="457200">
              <a:spcBef>
                <a:spcPts val="1000"/>
              </a:spcBef>
              <a:buSzPct val="80000"/>
              <a:buFont typeface="Wingdings 3" charset="2"/>
              <a:buChar char=""/>
            </a:pPr>
            <a:r>
              <a:rPr lang="en-US" sz="1600" dirty="0">
                <a:sym typeface="Calibri"/>
              </a:rPr>
              <a:t>Area events</a:t>
            </a:r>
            <a:r>
              <a:rPr lang="en-US" dirty="0">
                <a:sym typeface="Calibri"/>
              </a:rPr>
              <a:t>? </a:t>
            </a:r>
          </a:p>
        </p:txBody>
      </p:sp>
      <p:sp>
        <p:nvSpPr>
          <p:cNvPr id="157" name="Isosceles Triangle 15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grpSp>
        <p:nvGrpSpPr>
          <p:cNvPr id="157" name="Group 15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58" name="Straight Connector 157">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161">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Isosceles Triangle 165">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Isosceles Triangle 166">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69" name="Rectangle 16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Google Shape;151;p17"/>
          <p:cNvSpPr txBox="1">
            <a:spLocks noGrp="1"/>
          </p:cNvSpPr>
          <p:nvPr>
            <p:ph type="title"/>
          </p:nvPr>
        </p:nvSpPr>
        <p:spPr>
          <a:xfrm>
            <a:off x="272056" y="884363"/>
            <a:ext cx="2986392" cy="3347917"/>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200" dirty="0">
                <a:sym typeface="Calibri"/>
              </a:rPr>
              <a:t>Know Your Area Subcommittees</a:t>
            </a:r>
          </a:p>
        </p:txBody>
      </p:sp>
      <p:sp>
        <p:nvSpPr>
          <p:cNvPr id="171" name="Isosceles Triangle 17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3" name="Straight Connector 17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Google Shape;152;p17"/>
          <p:cNvSpPr txBox="1">
            <a:spLocks noGrp="1"/>
          </p:cNvSpPr>
          <p:nvPr>
            <p:ph type="body" idx="1"/>
          </p:nvPr>
        </p:nvSpPr>
        <p:spPr>
          <a:xfrm>
            <a:off x="3734188" y="831858"/>
            <a:ext cx="4755762" cy="3452925"/>
          </a:xfrm>
          <a:prstGeom prst="rect">
            <a:avLst/>
          </a:prstGeom>
        </p:spPr>
        <p:txBody>
          <a:bodyPr spcFirstLastPara="1" vert="horz" lIns="91440" tIns="45720" rIns="91440" bIns="45720" rtlCol="0" anchor="ctr" anchorCtr="0">
            <a:normAutofit/>
          </a:bodyPr>
          <a:lstStyle/>
          <a:p>
            <a:pPr marL="457200" lvl="0" indent="-355600" defTabSz="457200">
              <a:spcBef>
                <a:spcPts val="1000"/>
              </a:spcBef>
              <a:buSzPct val="80000"/>
              <a:buFont typeface="Wingdings 3" charset="2"/>
              <a:buChar char=""/>
            </a:pPr>
            <a:r>
              <a:rPr lang="en-US" sz="1600" dirty="0">
                <a:sym typeface="Calibri"/>
              </a:rPr>
              <a:t>What subcommittees are currently active? </a:t>
            </a:r>
          </a:p>
          <a:p>
            <a:pPr marL="457200" lvl="0" indent="-355600" defTabSz="457200">
              <a:spcBef>
                <a:spcPts val="1000"/>
              </a:spcBef>
              <a:buSzPct val="80000"/>
              <a:buFont typeface="Wingdings 3" charset="2"/>
              <a:buChar char=""/>
            </a:pPr>
            <a:r>
              <a:rPr lang="en-US" sz="1600" dirty="0">
                <a:sym typeface="Calibri"/>
              </a:rPr>
              <a:t>How many H&amp;I meetings are there? </a:t>
            </a:r>
            <a:endParaRPr lang="en-US" sz="1600" dirty="0"/>
          </a:p>
          <a:p>
            <a:pPr marL="457200" lvl="0" indent="-355600" defTabSz="457200">
              <a:spcBef>
                <a:spcPts val="1000"/>
              </a:spcBef>
              <a:buSzPct val="80000"/>
              <a:buFont typeface="Wingdings 3" charset="2"/>
              <a:buChar char=""/>
            </a:pPr>
            <a:r>
              <a:rPr lang="en-US" sz="1600" dirty="0">
                <a:sym typeface="Calibri"/>
              </a:rPr>
              <a:t>Are there positions that need to be filled?</a:t>
            </a:r>
          </a:p>
          <a:p>
            <a:pPr marL="457200" lvl="0" indent="-355600" defTabSz="457200">
              <a:spcBef>
                <a:spcPts val="1000"/>
              </a:spcBef>
              <a:buSzPct val="80000"/>
              <a:buFont typeface="Wingdings 3" charset="2"/>
              <a:buChar char=""/>
            </a:pPr>
            <a:r>
              <a:rPr lang="en-US" sz="1600" dirty="0">
                <a:sym typeface="Calibri"/>
              </a:rPr>
              <a:t>What services are offered at the Area? </a:t>
            </a:r>
            <a:endParaRPr lang="en-US" sz="1600" dirty="0"/>
          </a:p>
          <a:p>
            <a:pPr marL="457200" lvl="0" indent="-355600" defTabSz="457200">
              <a:spcBef>
                <a:spcPts val="1000"/>
              </a:spcBef>
              <a:buSzPct val="80000"/>
              <a:buFont typeface="Wingdings 3" charset="2"/>
              <a:buChar char=""/>
            </a:pPr>
            <a:r>
              <a:rPr lang="en-US" sz="1600" dirty="0">
                <a:sym typeface="Calibri"/>
              </a:rPr>
              <a:t>What services would the Area like to have? </a:t>
            </a:r>
            <a:endParaRPr lang="en-US" sz="1600" dirty="0"/>
          </a:p>
          <a:p>
            <a:pPr marL="457200" lvl="0" indent="-228600" defTabSz="457200">
              <a:spcBef>
                <a:spcPts val="1000"/>
              </a:spcBef>
              <a:buSzPct val="80000"/>
              <a:buFont typeface="Wingdings 3" charset="2"/>
              <a:buChar char=""/>
            </a:pPr>
            <a:endParaRPr lang="en-US" dirty="0">
              <a:sym typeface="Calibri"/>
            </a:endParaRPr>
          </a:p>
        </p:txBody>
      </p:sp>
      <p:sp>
        <p:nvSpPr>
          <p:cNvPr id="175" name="Isosceles Triangle 17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grpSp>
        <p:nvGrpSpPr>
          <p:cNvPr id="140" name="Group 13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1" name="Straight Connector 14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14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3" name="Google Shape;133;p14"/>
          <p:cNvSpPr txBox="1">
            <a:spLocks noGrp="1"/>
          </p:cNvSpPr>
          <p:nvPr>
            <p:ph type="title"/>
          </p:nvPr>
        </p:nvSpPr>
        <p:spPr>
          <a:xfrm>
            <a:off x="2137171" y="457200"/>
            <a:ext cx="4818330" cy="990600"/>
          </a:xfrm>
          <a:prstGeom prst="rect">
            <a:avLst/>
          </a:prstGeom>
        </p:spPr>
        <p:txBody>
          <a:bodyPr spcFirstLastPara="1" vert="horz" lIns="91440" tIns="45720" rIns="91440" bIns="45720" rtlCol="0" anchor="t" anchorCtr="0">
            <a:noAutofit/>
          </a:bodyPr>
          <a:lstStyle/>
          <a:p>
            <a:pPr defTabSz="457200">
              <a:lnSpc>
                <a:spcPct val="90000"/>
              </a:lnSpc>
              <a:spcBef>
                <a:spcPct val="0"/>
              </a:spcBef>
            </a:pPr>
            <a:r>
              <a:rPr lang="en-US" sz="3600" dirty="0">
                <a:sym typeface="Calibri"/>
              </a:rPr>
              <a:t>Know Your Area Policy: They Differ </a:t>
            </a:r>
            <a:endParaRPr lang="en-US" sz="3600" dirty="0"/>
          </a:p>
        </p:txBody>
      </p:sp>
      <p:pic>
        <p:nvPicPr>
          <p:cNvPr id="136" name="Picture 135" descr="Desk with stethoscope and computer keyboard">
            <a:extLst>
              <a:ext uri="{FF2B5EF4-FFF2-40B4-BE49-F238E27FC236}">
                <a16:creationId xmlns:a16="http://schemas.microsoft.com/office/drawing/2014/main" id="{871E7526-EBD6-441D-A149-115930465FC0}"/>
              </a:ext>
            </a:extLst>
          </p:cNvPr>
          <p:cNvPicPr>
            <a:picLocks noChangeAspect="1"/>
          </p:cNvPicPr>
          <p:nvPr/>
        </p:nvPicPr>
        <p:blipFill rotWithShape="1">
          <a:blip r:embed="rId3"/>
          <a:srcRect l="67546" r="5881" b="-2"/>
          <a:stretch/>
        </p:blipFill>
        <p:spPr>
          <a:xfrm>
            <a:off x="20" y="10"/>
            <a:ext cx="2050522" cy="5150786"/>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52" name="Isosceles Triangle 15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57491"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4" name="Google Shape;134;p14"/>
          <p:cNvSpPr txBox="1">
            <a:spLocks noGrp="1"/>
          </p:cNvSpPr>
          <p:nvPr>
            <p:ph type="body" idx="1"/>
          </p:nvPr>
        </p:nvSpPr>
        <p:spPr>
          <a:xfrm>
            <a:off x="2137171" y="1620441"/>
            <a:ext cx="4818330" cy="2910580"/>
          </a:xfrm>
          <a:prstGeom prst="rect">
            <a:avLst/>
          </a:prstGeom>
        </p:spPr>
        <p:txBody>
          <a:bodyPr spcFirstLastPara="1" vert="horz" lIns="91440" tIns="45720" rIns="91440" bIns="45720" rtlCol="0" anchorCtr="0">
            <a:normAutofit/>
          </a:bodyPr>
          <a:lstStyle/>
          <a:p>
            <a:pPr marL="444500" lvl="0" defTabSz="457200">
              <a:spcBef>
                <a:spcPts val="1000"/>
              </a:spcBef>
              <a:buSzPct val="80000"/>
              <a:buFont typeface="Wingdings 3" charset="2"/>
              <a:buChar char=""/>
            </a:pPr>
            <a:r>
              <a:rPr lang="en-US" sz="1600" dirty="0">
                <a:sym typeface="Calibri"/>
              </a:rPr>
              <a:t>Responsibilities of RCM/RCMA</a:t>
            </a:r>
          </a:p>
          <a:p>
            <a:pPr marL="444500" lvl="0" defTabSz="457200">
              <a:spcBef>
                <a:spcPts val="1000"/>
              </a:spcBef>
              <a:buSzPct val="80000"/>
              <a:buFont typeface="Wingdings 3" charset="2"/>
              <a:buChar char=""/>
            </a:pPr>
            <a:r>
              <a:rPr lang="en-US" sz="1600" dirty="0">
                <a:sym typeface="Calibri"/>
              </a:rPr>
              <a:t>Decision making procedures</a:t>
            </a:r>
          </a:p>
          <a:p>
            <a:pPr marL="457200" lvl="0" indent="-355600" defTabSz="457200">
              <a:spcBef>
                <a:spcPts val="1000"/>
              </a:spcBef>
              <a:buSzPct val="80000"/>
              <a:buFont typeface="Wingdings 3" charset="2"/>
              <a:buChar char=""/>
            </a:pPr>
            <a:r>
              <a:rPr lang="en-US" sz="1600" dirty="0">
                <a:sym typeface="Calibri"/>
              </a:rPr>
              <a:t>Budgeting</a:t>
            </a:r>
          </a:p>
          <a:p>
            <a:pPr marL="457200" lvl="0" indent="-355600" defTabSz="457200">
              <a:spcBef>
                <a:spcPts val="1000"/>
              </a:spcBef>
              <a:buSzPct val="80000"/>
              <a:buFont typeface="Wingdings 3" charset="2"/>
              <a:buChar char=""/>
            </a:pPr>
            <a:r>
              <a:rPr lang="en-US" sz="1600" dirty="0">
                <a:sym typeface="Calibri"/>
              </a:rPr>
              <a:t>Information dissemination practices </a:t>
            </a:r>
          </a:p>
          <a:p>
            <a:pPr marL="457200" lvl="0" indent="-355600" defTabSz="457200">
              <a:spcBef>
                <a:spcPts val="1000"/>
              </a:spcBef>
              <a:buSzPct val="80000"/>
              <a:buFont typeface="Wingdings 3" charset="2"/>
              <a:buChar char=""/>
            </a:pPr>
            <a:r>
              <a:rPr lang="en-US" sz="1600" dirty="0">
                <a:sym typeface="Calibri"/>
              </a:rPr>
              <a:t>PR, H&amp;I and Event policies </a:t>
            </a:r>
          </a:p>
        </p:txBody>
      </p:sp>
    </p:spTree>
    <p:extLst>
      <p:ext uri="{BB962C8B-B14F-4D97-AF65-F5344CB8AC3E}">
        <p14:creationId xmlns:p14="http://schemas.microsoft.com/office/powerpoint/2010/main" val="217079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grpSp>
        <p:nvGrpSpPr>
          <p:cNvPr id="188" name="Group 17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76" name="Straight Connector 17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0" name="Isosceles Triangle 17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 name="Isosceles Triangle 18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5" name="Isosceles Triangle 18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87" name="Rectangle 18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5094"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1" name="Isosceles Triangle 19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2"/>
            <a:ext cx="79255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9" name="Google Shape;169;p20"/>
          <p:cNvSpPr txBox="1">
            <a:spLocks noGrp="1"/>
          </p:cNvSpPr>
          <p:nvPr>
            <p:ph type="title"/>
          </p:nvPr>
        </p:nvSpPr>
        <p:spPr>
          <a:xfrm>
            <a:off x="505315" y="482600"/>
            <a:ext cx="3152284" cy="1031706"/>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buSzPts val="2800"/>
            </a:pPr>
            <a:r>
              <a:rPr lang="en-US" sz="3300">
                <a:solidFill>
                  <a:schemeClr val="bg1"/>
                </a:solidFill>
                <a:sym typeface="Calibri"/>
              </a:rPr>
              <a:t>Area Reporting 101 </a:t>
            </a:r>
          </a:p>
        </p:txBody>
      </p:sp>
      <p:sp>
        <p:nvSpPr>
          <p:cNvPr id="170" name="Google Shape;170;p20"/>
          <p:cNvSpPr txBox="1">
            <a:spLocks noGrp="1"/>
          </p:cNvSpPr>
          <p:nvPr>
            <p:ph type="body" idx="1"/>
          </p:nvPr>
        </p:nvSpPr>
        <p:spPr>
          <a:xfrm>
            <a:off x="190501" y="1620442"/>
            <a:ext cx="3295272" cy="3523055"/>
          </a:xfrm>
          <a:prstGeom prst="rect">
            <a:avLst/>
          </a:prstGeom>
        </p:spPr>
        <p:txBody>
          <a:bodyPr spcFirstLastPara="1" vert="horz" lIns="91440" tIns="45720" rIns="91440" bIns="45720" rtlCol="0" anchorCtr="0">
            <a:normAutofit/>
          </a:bodyPr>
          <a:lstStyle/>
          <a:p>
            <a:pPr marL="457200" lvl="0" indent="-355600" defTabSz="457200">
              <a:spcBef>
                <a:spcPts val="1000"/>
              </a:spcBef>
              <a:buSzPct val="80000"/>
              <a:buFont typeface="Wingdings 3" charset="2"/>
              <a:buChar char=""/>
            </a:pPr>
            <a:r>
              <a:rPr lang="en-US" sz="1800">
                <a:solidFill>
                  <a:schemeClr val="bg1"/>
                </a:solidFill>
                <a:sym typeface="Calibri"/>
              </a:rPr>
              <a:t>The RCM is the link between the Area and Region</a:t>
            </a:r>
          </a:p>
          <a:p>
            <a:pPr marL="457200" lvl="0" indent="-355600" defTabSz="457200">
              <a:spcBef>
                <a:spcPts val="1000"/>
              </a:spcBef>
              <a:buSzPct val="80000"/>
              <a:buFont typeface="Wingdings 3" charset="2"/>
              <a:buChar char=""/>
            </a:pPr>
            <a:r>
              <a:rPr lang="en-US" sz="1800">
                <a:solidFill>
                  <a:schemeClr val="bg1"/>
                </a:solidFill>
                <a:sym typeface="Calibri"/>
              </a:rPr>
              <a:t>Reporting can be attractive and effective reporting can invite new members into service</a:t>
            </a:r>
          </a:p>
          <a:p>
            <a:pPr marL="457200" lvl="0" indent="-355600" defTabSz="457200">
              <a:spcBef>
                <a:spcPts val="1000"/>
              </a:spcBef>
              <a:buSzPct val="80000"/>
              <a:buFont typeface="Wingdings 3" charset="2"/>
              <a:buChar char=""/>
            </a:pPr>
            <a:r>
              <a:rPr lang="en-US" sz="1800">
                <a:solidFill>
                  <a:schemeClr val="bg1"/>
                </a:solidFill>
                <a:sym typeface="Calibri"/>
              </a:rPr>
              <a:t>There are many challenges to reporting...</a:t>
            </a:r>
            <a:endParaRPr lang="en-US" sz="1800" dirty="0">
              <a:solidFill>
                <a:schemeClr val="bg1"/>
              </a:solidFill>
              <a:sym typeface="Calibri"/>
            </a:endParaRPr>
          </a:p>
        </p:txBody>
      </p:sp>
      <p:pic>
        <p:nvPicPr>
          <p:cNvPr id="2" name="Picture 1" descr="Graphical user interface, text&#10;&#10;Description automatically generated">
            <a:extLst>
              <a:ext uri="{FF2B5EF4-FFF2-40B4-BE49-F238E27FC236}">
                <a16:creationId xmlns:a16="http://schemas.microsoft.com/office/drawing/2014/main" id="{46C71E33-A449-D04A-8D0F-2F28F82C1BFE}"/>
              </a:ext>
            </a:extLst>
          </p:cNvPr>
          <p:cNvPicPr>
            <a:picLocks noChangeAspect="1"/>
          </p:cNvPicPr>
          <p:nvPr/>
        </p:nvPicPr>
        <p:blipFill rotWithShape="1">
          <a:blip r:embed="rId3"/>
          <a:srcRect l="12086" r="6188" b="1"/>
          <a:stretch/>
        </p:blipFill>
        <p:spPr>
          <a:xfrm>
            <a:off x="4572000" y="1186334"/>
            <a:ext cx="3857625" cy="2761444"/>
          </a:xfrm>
          <a:prstGeom prst="rect">
            <a:avLst/>
          </a:prstGeom>
        </p:spPr>
      </p:pic>
      <p:sp>
        <p:nvSpPr>
          <p:cNvPr id="193" name="Isosceles Triangle 19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300990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grpSp>
        <p:nvGrpSpPr>
          <p:cNvPr id="246" name="Group 245">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47" name="Straight Connector 246">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1" name="Isosceles Triangle 250">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5" name="Isosceles Triangle 254">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 name="Isosceles Triangle 255">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58" name="Straight Connector 25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75" name="Google Shape;175;p21"/>
          <p:cNvSpPr txBox="1">
            <a:spLocks noGrp="1"/>
          </p:cNvSpPr>
          <p:nvPr>
            <p:ph type="title"/>
          </p:nvPr>
        </p:nvSpPr>
        <p:spPr>
          <a:xfrm>
            <a:off x="482600" y="612478"/>
            <a:ext cx="2525519" cy="3918543"/>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a:sym typeface="Calibri"/>
              </a:rPr>
              <a:t>Challenges of Area Reporting </a:t>
            </a:r>
          </a:p>
        </p:txBody>
      </p:sp>
      <p:sp>
        <p:nvSpPr>
          <p:cNvPr id="176" name="Google Shape;176;p21"/>
          <p:cNvSpPr txBox="1">
            <a:spLocks noGrp="1"/>
          </p:cNvSpPr>
          <p:nvPr>
            <p:ph type="body" idx="1"/>
          </p:nvPr>
        </p:nvSpPr>
        <p:spPr>
          <a:xfrm>
            <a:off x="3122597" y="376089"/>
            <a:ext cx="3832613" cy="5267622"/>
          </a:xfrm>
          <a:prstGeom prst="rect">
            <a:avLst/>
          </a:prstGeom>
        </p:spPr>
        <p:txBody>
          <a:bodyPr spcFirstLastPara="1" vert="horz" lIns="91440" tIns="45720" rIns="91440" bIns="45720" rtlCol="0" anchor="ctr" anchorCtr="0">
            <a:normAutofit/>
          </a:bodyPr>
          <a:lstStyle/>
          <a:p>
            <a:pPr marL="457200" lvl="0" indent="-308610" defTabSz="457200">
              <a:spcBef>
                <a:spcPts val="1000"/>
              </a:spcBef>
              <a:buSzPct val="80000"/>
              <a:buFont typeface="Wingdings 3" charset="2"/>
              <a:buChar char=""/>
            </a:pPr>
            <a:r>
              <a:rPr lang="en-US" sz="1800" dirty="0">
                <a:sym typeface="Calibri"/>
              </a:rPr>
              <a:t>Area and Regional service committee meetings often meet for several hours and it difficult to condense into a 2-3 minute report </a:t>
            </a:r>
          </a:p>
          <a:p>
            <a:pPr marL="457200" lvl="0" indent="-308610" defTabSz="457200">
              <a:spcBef>
                <a:spcPts val="1000"/>
              </a:spcBef>
              <a:buSzPct val="80000"/>
              <a:buFont typeface="Wingdings 3" charset="2"/>
              <a:buChar char=""/>
            </a:pPr>
            <a:r>
              <a:rPr lang="en-US" sz="1800" dirty="0">
                <a:sym typeface="Calibri"/>
              </a:rPr>
              <a:t>Limited experience writing reports</a:t>
            </a:r>
          </a:p>
          <a:p>
            <a:pPr marL="457200" lvl="0" indent="-308610" defTabSz="457200">
              <a:spcBef>
                <a:spcPts val="1000"/>
              </a:spcBef>
              <a:buSzPct val="80000"/>
              <a:buFont typeface="Wingdings 3" charset="2"/>
              <a:buChar char=""/>
            </a:pPr>
            <a:r>
              <a:rPr lang="en-US" sz="1800" dirty="0">
                <a:sym typeface="Calibri"/>
              </a:rPr>
              <a:t>Lack of guidance or feedback on reports</a:t>
            </a:r>
          </a:p>
          <a:p>
            <a:pPr marL="457200" lvl="0" indent="-353060" defTabSz="457200">
              <a:spcBef>
                <a:spcPts val="1000"/>
              </a:spcBef>
              <a:buSzPct val="80000"/>
              <a:buFont typeface="Wingdings 3" charset="2"/>
              <a:buChar char=""/>
            </a:pPr>
            <a:r>
              <a:rPr lang="en-US" sz="1800" dirty="0">
                <a:sym typeface="Calibri"/>
              </a:rPr>
              <a:t>Large pile of reports, announcements, events, action items for area input, NAWS info, </a:t>
            </a:r>
            <a:r>
              <a:rPr lang="en-US" sz="1800" dirty="0" err="1">
                <a:sym typeface="Calibri"/>
              </a:rPr>
              <a:t>etc</a:t>
            </a:r>
            <a:r>
              <a:rPr lang="en-US" sz="1800" dirty="0">
                <a:sym typeface="Calibri"/>
              </a:rPr>
              <a:t>, </a:t>
            </a:r>
            <a:r>
              <a:rPr lang="en-US" sz="1800" dirty="0" err="1">
                <a:sym typeface="Calibri"/>
              </a:rPr>
              <a:t>etc</a:t>
            </a:r>
            <a:r>
              <a:rPr lang="en-US" sz="1800" dirty="0">
                <a:sym typeface="Calibri"/>
              </a:rPr>
              <a:t>, </a:t>
            </a:r>
            <a:r>
              <a:rPr lang="en-US" sz="1800" dirty="0" err="1">
                <a:sym typeface="Calibri"/>
              </a:rPr>
              <a:t>etc</a:t>
            </a:r>
            <a:r>
              <a:rPr lang="en-US" sz="1800" dirty="0">
                <a:sym typeface="Calibri"/>
              </a:rPr>
              <a:t>, to distill for your report to the area</a:t>
            </a:r>
          </a:p>
          <a:p>
            <a:pPr marL="0" lvl="0" indent="0" defTabSz="457200">
              <a:spcBef>
                <a:spcPts val="1000"/>
              </a:spcBef>
              <a:buSzPct val="80000"/>
              <a:buFont typeface="Wingdings 3" charset="2"/>
              <a:buChar char=""/>
            </a:pPr>
            <a:endParaRPr lang="en-US" sz="1800" dirty="0">
              <a:sym typeface="Calibri"/>
            </a:endParaRPr>
          </a:p>
          <a:p>
            <a:pPr marL="0" lvl="0" indent="0" defTabSz="457200">
              <a:spcBef>
                <a:spcPts val="1000"/>
              </a:spcBef>
              <a:buSzPct val="80000"/>
              <a:buFont typeface="Wingdings 3" charset="2"/>
              <a:buChar char=""/>
            </a:pPr>
            <a:endParaRPr lang="en-US" dirty="0">
              <a:sym typeface="Calibri"/>
            </a:endParaRPr>
          </a:p>
          <a:p>
            <a:pPr marL="0" lvl="0" indent="0" defTabSz="457200">
              <a:spcBef>
                <a:spcPts val="1000"/>
              </a:spcBef>
              <a:buSzPct val="80000"/>
              <a:buFont typeface="Wingdings 3" charset="2"/>
              <a:buChar char=""/>
            </a:pPr>
            <a:endParaRPr lang="en-US" dirty="0">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grpSp>
        <p:nvGrpSpPr>
          <p:cNvPr id="124" name="Group 123">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5" name="Straight Connector 124">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8"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9" name="Isosceles Triangle 188">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0"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1"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2"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Isosceles Triangle 192">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4" name="Isosceles Triangle 193">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6" name="Rectangle 19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81;p22"/>
          <p:cNvSpPr txBox="1">
            <a:spLocks noGrp="1"/>
          </p:cNvSpPr>
          <p:nvPr>
            <p:ph type="title"/>
          </p:nvPr>
        </p:nvSpPr>
        <p:spPr>
          <a:xfrm>
            <a:off x="142151" y="1036864"/>
            <a:ext cx="3007895"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ct val="77777"/>
            </a:pPr>
            <a:r>
              <a:rPr lang="en-US" sz="3300" dirty="0">
                <a:sym typeface="Calibri"/>
              </a:rPr>
              <a:t>Area Report: What to Include </a:t>
            </a:r>
          </a:p>
        </p:txBody>
      </p:sp>
      <p:grpSp>
        <p:nvGrpSpPr>
          <p:cNvPr id="198" name="Group 19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6350"/>
            <a:ext cx="3575050" cy="5149850"/>
            <a:chOff x="7425267" y="-8467"/>
            <a:chExt cx="4766733" cy="6866467"/>
          </a:xfrm>
        </p:grpSpPr>
        <p:cxnSp>
          <p:nvCxnSpPr>
            <p:cNvPr id="199" name="Straight Connector 19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0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3" name="Isosceles Triangle 20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 name="Isosceles Triangle 20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9" name="Rectangle 20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4" name="Google Shape;182;p22">
            <a:extLst>
              <a:ext uri="{FF2B5EF4-FFF2-40B4-BE49-F238E27FC236}">
                <a16:creationId xmlns:a16="http://schemas.microsoft.com/office/drawing/2014/main" id="{4056BAD1-0DA8-48D0-A4EA-CAF23C6BEC9A}"/>
              </a:ext>
            </a:extLst>
          </p:cNvPr>
          <p:cNvGraphicFramePr/>
          <p:nvPr>
            <p:extLst>
              <p:ext uri="{D42A27DB-BD31-4B8C-83A1-F6EECF244321}">
                <p14:modId xmlns:p14="http://schemas.microsoft.com/office/powerpoint/2010/main" val="1016760329"/>
              </p:ext>
            </p:extLst>
          </p:nvPr>
        </p:nvGraphicFramePr>
        <p:xfrm>
          <a:off x="3687414" y="708422"/>
          <a:ext cx="4971603" cy="373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grpSp>
        <p:nvGrpSpPr>
          <p:cNvPr id="226" name="Group 2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12" name="Straight Connector 2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6" name="Isosceles Triangle 2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0" name="Isosceles Triangle 2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1" name="Isosceles Triangle 2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90" name="Picture 189" descr="Magnifying glass showing decling performance">
            <a:extLst>
              <a:ext uri="{FF2B5EF4-FFF2-40B4-BE49-F238E27FC236}">
                <a16:creationId xmlns:a16="http://schemas.microsoft.com/office/drawing/2014/main" id="{5CC1E22D-293E-4FD4-8154-66108828F1B9}"/>
              </a:ext>
            </a:extLst>
          </p:cNvPr>
          <p:cNvPicPr>
            <a:picLocks noChangeAspect="1"/>
          </p:cNvPicPr>
          <p:nvPr/>
        </p:nvPicPr>
        <p:blipFill rotWithShape="1">
          <a:blip r:embed="rId3"/>
          <a:srcRect r="22892"/>
          <a:stretch/>
        </p:blipFill>
        <p:spPr>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87" name="Google Shape;187;p23"/>
          <p:cNvSpPr txBox="1">
            <a:spLocks noGrp="1"/>
          </p:cNvSpPr>
          <p:nvPr>
            <p:ph type="title"/>
          </p:nvPr>
        </p:nvSpPr>
        <p:spPr>
          <a:xfrm>
            <a:off x="272053" y="457200"/>
            <a:ext cx="3124289" cy="990600"/>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buSzPct val="77777"/>
            </a:pPr>
            <a:r>
              <a:rPr lang="en-US" sz="3100" dirty="0">
                <a:sym typeface="Calibri"/>
              </a:rPr>
              <a:t>Reporting – Suggestions I</a:t>
            </a:r>
          </a:p>
        </p:txBody>
      </p:sp>
      <p:sp>
        <p:nvSpPr>
          <p:cNvPr id="188" name="Google Shape;188;p23"/>
          <p:cNvSpPr txBox="1">
            <a:spLocks noGrp="1"/>
          </p:cNvSpPr>
          <p:nvPr>
            <p:ph type="body" idx="1"/>
          </p:nvPr>
        </p:nvSpPr>
        <p:spPr>
          <a:xfrm>
            <a:off x="120912" y="1620440"/>
            <a:ext cx="3275430" cy="3185827"/>
          </a:xfrm>
          <a:prstGeom prst="rect">
            <a:avLst/>
          </a:prstGeom>
        </p:spPr>
        <p:txBody>
          <a:bodyPr spcFirstLastPara="1" vert="horz" lIns="91440" tIns="45720" rIns="91440" bIns="45720" rtlCol="0" anchorCtr="0">
            <a:noAutofit/>
          </a:bodyPr>
          <a:lstStyle/>
          <a:p>
            <a:pPr marL="381000" lvl="0" indent="-285750" defTabSz="457200">
              <a:spcBef>
                <a:spcPts val="1000"/>
              </a:spcBef>
              <a:buSzPct val="80000"/>
              <a:buFont typeface="Wingdings" panose="05000000000000000000" pitchFamily="2" charset="2"/>
              <a:buChar char="v"/>
            </a:pPr>
            <a:r>
              <a:rPr lang="en-US" sz="1400" dirty="0">
                <a:sym typeface="Calibri"/>
              </a:rPr>
              <a:t>Create 2 reports: Summarized &amp; Detailed Version </a:t>
            </a:r>
          </a:p>
          <a:p>
            <a:pPr marL="914400" lvl="1" indent="-336550" defTabSz="457200">
              <a:spcBef>
                <a:spcPts val="1000"/>
              </a:spcBef>
              <a:buSzPct val="80000"/>
              <a:buFont typeface="Wingdings 3" charset="2"/>
              <a:buChar char=""/>
            </a:pPr>
            <a:r>
              <a:rPr lang="en-US" sz="1400" dirty="0">
                <a:sym typeface="Calibri"/>
              </a:rPr>
              <a:t>Give summarized version at Area</a:t>
            </a:r>
          </a:p>
          <a:p>
            <a:pPr marL="914400" lvl="1" indent="-336550" defTabSz="457200">
              <a:spcBef>
                <a:spcPts val="1000"/>
              </a:spcBef>
              <a:buSzPct val="80000"/>
              <a:buFont typeface="Wingdings 3" charset="2"/>
              <a:buChar char=""/>
            </a:pPr>
            <a:r>
              <a:rPr lang="en-US" sz="1400" dirty="0">
                <a:sym typeface="Calibri"/>
              </a:rPr>
              <a:t>Attached detailed version to the RCM report being sent out with the minutes and inform members of where they will be</a:t>
            </a:r>
          </a:p>
          <a:p>
            <a:pPr marL="381000" lvl="0" indent="-285750" defTabSz="457200">
              <a:spcBef>
                <a:spcPts val="1000"/>
              </a:spcBef>
              <a:buSzPct val="80000"/>
              <a:buFont typeface="Wingdings" panose="05000000000000000000" pitchFamily="2" charset="2"/>
              <a:buChar char="v"/>
            </a:pPr>
            <a:r>
              <a:rPr lang="en-US" sz="1400" dirty="0">
                <a:sym typeface="Calibri"/>
              </a:rPr>
              <a:t>Avoid information overload in the summarized report</a:t>
            </a:r>
          </a:p>
        </p:txBody>
      </p:sp>
      <p:cxnSp>
        <p:nvCxnSpPr>
          <p:cNvPr id="228" name="Straight Connector 2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grpSp>
        <p:nvGrpSpPr>
          <p:cNvPr id="139" name="Group 13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0" name="Straight Connector 13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1" name="Rectangle 15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Google Shape;193;p24"/>
          <p:cNvSpPr txBox="1">
            <a:spLocks noGrp="1"/>
          </p:cNvSpPr>
          <p:nvPr>
            <p:ph type="title"/>
          </p:nvPr>
        </p:nvSpPr>
        <p:spPr>
          <a:xfrm>
            <a:off x="219156" y="876806"/>
            <a:ext cx="3039292" cy="289414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ct val="77777"/>
            </a:pPr>
            <a:r>
              <a:rPr lang="en-US" sz="3300" dirty="0">
                <a:sym typeface="Calibri"/>
              </a:rPr>
              <a:t>Reporting – Suggestions II</a:t>
            </a:r>
          </a:p>
        </p:txBody>
      </p:sp>
      <p:sp>
        <p:nvSpPr>
          <p:cNvPr id="153" name="Isosceles Triangle 15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5" name="Straight Connector 15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94" name="Google Shape;194;p24"/>
          <p:cNvSpPr txBox="1">
            <a:spLocks noGrp="1"/>
          </p:cNvSpPr>
          <p:nvPr>
            <p:ph type="body" idx="1"/>
          </p:nvPr>
        </p:nvSpPr>
        <p:spPr>
          <a:xfrm>
            <a:off x="3734188" y="831858"/>
            <a:ext cx="4755762" cy="3452925"/>
          </a:xfrm>
          <a:prstGeom prst="rect">
            <a:avLst/>
          </a:prstGeom>
        </p:spPr>
        <p:txBody>
          <a:bodyPr spcFirstLastPara="1" vert="horz" lIns="91440" tIns="45720" rIns="91440" bIns="45720" rtlCol="0" anchor="ctr" anchorCtr="0">
            <a:normAutofit/>
          </a:bodyPr>
          <a:lstStyle/>
          <a:p>
            <a:pPr marL="457200" lvl="0" indent="-361950" defTabSz="457200">
              <a:spcBef>
                <a:spcPts val="1000"/>
              </a:spcBef>
              <a:buSzPct val="80000"/>
              <a:buFont typeface="Wingdings 3" charset="2"/>
              <a:buChar char=""/>
            </a:pPr>
            <a:r>
              <a:rPr lang="en-US" sz="1600" dirty="0">
                <a:sym typeface="Calibri"/>
              </a:rPr>
              <a:t>Utilize bullet points and color to help the information be accessible and attractive</a:t>
            </a:r>
          </a:p>
          <a:p>
            <a:pPr marL="457200" lvl="0" indent="-361950" defTabSz="457200">
              <a:spcBef>
                <a:spcPts val="1000"/>
              </a:spcBef>
              <a:buSzPct val="80000"/>
              <a:buFont typeface="Wingdings 3" charset="2"/>
              <a:buChar char=""/>
            </a:pPr>
            <a:r>
              <a:rPr lang="en-US" sz="1600" dirty="0">
                <a:sym typeface="Calibri"/>
              </a:rPr>
              <a:t>Keep information objective vs. subjective </a:t>
            </a:r>
          </a:p>
          <a:p>
            <a:pPr marL="457200" lvl="0" indent="-361950" defTabSz="457200">
              <a:spcBef>
                <a:spcPts val="1000"/>
              </a:spcBef>
              <a:buSzPct val="80000"/>
              <a:buFont typeface="Wingdings 3" charset="2"/>
              <a:buChar char=""/>
            </a:pPr>
            <a:r>
              <a:rPr lang="en-US" sz="1600" dirty="0">
                <a:sym typeface="Calibri"/>
              </a:rPr>
              <a:t>Make sure reported information is consistent </a:t>
            </a:r>
          </a:p>
          <a:p>
            <a:pPr marL="457200" lvl="0" indent="-361950" defTabSz="457200">
              <a:spcBef>
                <a:spcPts val="1000"/>
              </a:spcBef>
              <a:buSzPct val="80000"/>
              <a:buFont typeface="Wingdings 3" charset="2"/>
              <a:buChar char=""/>
            </a:pPr>
            <a:r>
              <a:rPr lang="en-US" sz="1600" dirty="0">
                <a:sym typeface="Calibri"/>
              </a:rPr>
              <a:t>If including Anniversaries, include ALL anniversaries </a:t>
            </a:r>
          </a:p>
        </p:txBody>
      </p:sp>
      <p:sp>
        <p:nvSpPr>
          <p:cNvPr id="157" name="Isosceles Triangle 15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5FA5-F183-3F49-8B6C-28F523F6C6DE}"/>
              </a:ext>
            </a:extLst>
          </p:cNvPr>
          <p:cNvSpPr>
            <a:spLocks noGrp="1"/>
          </p:cNvSpPr>
          <p:nvPr>
            <p:ph type="ctrTitle"/>
          </p:nvPr>
        </p:nvSpPr>
        <p:spPr>
          <a:xfrm>
            <a:off x="523576" y="3967773"/>
            <a:ext cx="6216024" cy="822237"/>
          </a:xfrm>
        </p:spPr>
        <p:txBody>
          <a:bodyPr>
            <a:normAutofit fontScale="90000"/>
          </a:bodyPr>
          <a:lstStyle/>
          <a:p>
            <a:pPr algn="ctr">
              <a:lnSpc>
                <a:spcPct val="90000"/>
              </a:lnSpc>
            </a:pPr>
            <a:r>
              <a:rPr lang="en-US" sz="1600" dirty="0">
                <a:sym typeface="Calibri"/>
              </a:rPr>
              <a:t>All the material contained in this </a:t>
            </a:r>
            <a:br>
              <a:rPr lang="en-US" sz="1600" dirty="0">
                <a:sym typeface="Calibri"/>
              </a:rPr>
            </a:br>
            <a:r>
              <a:rPr lang="en-US" sz="1600" dirty="0">
                <a:sym typeface="Calibri"/>
              </a:rPr>
              <a:t> workshop was obtained through two experience gathering workshops hosted by the North East Zonal Forum on Regional Committee Member (RCM) best practices. The information being shared today came from RCM experiences from across the Fellowship. Everything in this workshop is merely a suggestion and we hope that this information is useful to you in your service efforts. </a:t>
            </a:r>
            <a:br>
              <a:rPr lang="en-US" sz="900" dirty="0">
                <a:sym typeface="Calibri"/>
              </a:rPr>
            </a:br>
            <a:endParaRPr lang="en-US" sz="900" dirty="0"/>
          </a:p>
        </p:txBody>
      </p:sp>
      <p:pic>
        <p:nvPicPr>
          <p:cNvPr id="4" name="Picture 3">
            <a:extLst>
              <a:ext uri="{FF2B5EF4-FFF2-40B4-BE49-F238E27FC236}">
                <a16:creationId xmlns:a16="http://schemas.microsoft.com/office/drawing/2014/main" id="{F5AFA185-A833-424C-AEE8-B68ED4413CAA}"/>
              </a:ext>
            </a:extLst>
          </p:cNvPr>
          <p:cNvPicPr>
            <a:picLocks noChangeAspect="1"/>
          </p:cNvPicPr>
          <p:nvPr/>
        </p:nvPicPr>
        <p:blipFill>
          <a:blip r:embed="rId2"/>
          <a:stretch>
            <a:fillRect/>
          </a:stretch>
        </p:blipFill>
        <p:spPr>
          <a:xfrm>
            <a:off x="739476" y="764608"/>
            <a:ext cx="6216024" cy="2410646"/>
          </a:xfrm>
          <a:prstGeom prst="rect">
            <a:avLst/>
          </a:prstGeom>
        </p:spPr>
      </p:pic>
    </p:spTree>
    <p:extLst>
      <p:ext uri="{BB962C8B-B14F-4D97-AF65-F5344CB8AC3E}">
        <p14:creationId xmlns:p14="http://schemas.microsoft.com/office/powerpoint/2010/main" val="250930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grpSp>
        <p:nvGrpSpPr>
          <p:cNvPr id="78" name="Group 7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79" name="Straight Connector 7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0" name="Rectangle 8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25"/>
          <p:cNvSpPr txBox="1">
            <a:spLocks noGrp="1"/>
          </p:cNvSpPr>
          <p:nvPr>
            <p:ph type="title"/>
          </p:nvPr>
        </p:nvSpPr>
        <p:spPr>
          <a:xfrm>
            <a:off x="142151" y="1036864"/>
            <a:ext cx="3007895" cy="3069771"/>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300" dirty="0">
                <a:sym typeface="Calibri"/>
              </a:rPr>
              <a:t>Reporting - Limitations </a:t>
            </a:r>
          </a:p>
        </p:txBody>
      </p:sp>
      <p:grpSp>
        <p:nvGrpSpPr>
          <p:cNvPr id="92" name="Group 9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6350"/>
            <a:ext cx="3575050" cy="5149850"/>
            <a:chOff x="7425267" y="-8467"/>
            <a:chExt cx="4766733" cy="6866467"/>
          </a:xfrm>
        </p:grpSpPr>
        <p:cxnSp>
          <p:nvCxnSpPr>
            <p:cNvPr id="93" name="Straight Connector 9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9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3" name="Rectangle 10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2" name="Google Shape;200;p25">
            <a:extLst>
              <a:ext uri="{FF2B5EF4-FFF2-40B4-BE49-F238E27FC236}">
                <a16:creationId xmlns:a16="http://schemas.microsoft.com/office/drawing/2014/main" id="{B227547C-A799-44B3-8AF0-E3AF81ACB315}"/>
              </a:ext>
            </a:extLst>
          </p:cNvPr>
          <p:cNvGraphicFramePr/>
          <p:nvPr>
            <p:extLst>
              <p:ext uri="{D42A27DB-BD31-4B8C-83A1-F6EECF244321}">
                <p14:modId xmlns:p14="http://schemas.microsoft.com/office/powerpoint/2010/main" val="2838047920"/>
              </p:ext>
            </p:extLst>
          </p:nvPr>
        </p:nvGraphicFramePr>
        <p:xfrm>
          <a:off x="3687414" y="708422"/>
          <a:ext cx="4971603" cy="373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grpSp>
        <p:nvGrpSpPr>
          <p:cNvPr id="149" name="Group 14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50" name="Straight Connector 14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Isosceles Triangle 15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Isosceles Triangle 15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Isosceles Triangle 15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8" name="Picture 207" descr="Empty speech bubbles">
            <a:extLst>
              <a:ext uri="{FF2B5EF4-FFF2-40B4-BE49-F238E27FC236}">
                <a16:creationId xmlns:a16="http://schemas.microsoft.com/office/drawing/2014/main" id="{6EB27D29-971E-4EDF-A107-B39135AF36FB}"/>
              </a:ext>
            </a:extLst>
          </p:cNvPr>
          <p:cNvPicPr>
            <a:picLocks noChangeAspect="1"/>
          </p:cNvPicPr>
          <p:nvPr/>
        </p:nvPicPr>
        <p:blipFill rotWithShape="1">
          <a:blip r:embed="rId3"/>
          <a:srcRect l="15609" r="7283"/>
          <a:stretch/>
        </p:blipFill>
        <p:spPr>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05" name="Google Shape;205;p26"/>
          <p:cNvSpPr txBox="1">
            <a:spLocks noGrp="1"/>
          </p:cNvSpPr>
          <p:nvPr>
            <p:ph type="title"/>
          </p:nvPr>
        </p:nvSpPr>
        <p:spPr>
          <a:xfrm>
            <a:off x="507999" y="457200"/>
            <a:ext cx="2888343" cy="990600"/>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buSzPts val="2800"/>
            </a:pPr>
            <a:r>
              <a:rPr lang="en-US" sz="2800" dirty="0">
                <a:sym typeface="Calibri"/>
              </a:rPr>
              <a:t>Lessons Learned: Listen</a:t>
            </a:r>
          </a:p>
        </p:txBody>
      </p:sp>
      <p:sp>
        <p:nvSpPr>
          <p:cNvPr id="206" name="Google Shape;206;p26"/>
          <p:cNvSpPr txBox="1">
            <a:spLocks noGrp="1"/>
          </p:cNvSpPr>
          <p:nvPr>
            <p:ph type="body" idx="1"/>
          </p:nvPr>
        </p:nvSpPr>
        <p:spPr>
          <a:xfrm>
            <a:off x="6691" y="1332027"/>
            <a:ext cx="4283242" cy="3817833"/>
          </a:xfrm>
          <a:prstGeom prst="rect">
            <a:avLst/>
          </a:prstGeom>
        </p:spPr>
        <p:txBody>
          <a:bodyPr spcFirstLastPara="1" vert="horz" lIns="91440" tIns="45720" rIns="91440" bIns="45720" rtlCol="0" anchorCtr="0">
            <a:normAutofit lnSpcReduction="10000"/>
          </a:bodyPr>
          <a:lstStyle/>
          <a:p>
            <a:pPr marL="457200" lvl="0" indent="-355600" defTabSz="457200">
              <a:lnSpc>
                <a:spcPct val="90000"/>
              </a:lnSpc>
              <a:spcBef>
                <a:spcPts val="1000"/>
              </a:spcBef>
              <a:buSzPct val="80000"/>
              <a:buFont typeface="Wingdings" pitchFamily="2" charset="2"/>
              <a:buChar char="v"/>
            </a:pPr>
            <a:r>
              <a:rPr lang="en-US" sz="1600" dirty="0">
                <a:sym typeface="Calibri"/>
              </a:rPr>
              <a:t>Listen to the voice of the groups, not just the outcome of a particular topic or motion during the ASC (Concept 8)</a:t>
            </a:r>
          </a:p>
          <a:p>
            <a:pPr marL="457200" lvl="0" indent="-355600" defTabSz="457200">
              <a:lnSpc>
                <a:spcPct val="90000"/>
              </a:lnSpc>
              <a:spcBef>
                <a:spcPts val="1000"/>
              </a:spcBef>
              <a:buSzPct val="80000"/>
              <a:buFont typeface="Wingdings" pitchFamily="2" charset="2"/>
              <a:buChar char="v"/>
            </a:pPr>
            <a:r>
              <a:rPr lang="en-US" sz="1600" dirty="0">
                <a:sym typeface="Calibri"/>
              </a:rPr>
              <a:t>Listen and identify what is important to the Groups to better understand what they would like the RCM to report (issues, successes)  `</a:t>
            </a:r>
          </a:p>
          <a:p>
            <a:pPr marL="457200" lvl="0" indent="-355600" defTabSz="457200">
              <a:lnSpc>
                <a:spcPct val="90000"/>
              </a:lnSpc>
              <a:spcBef>
                <a:spcPts val="1000"/>
              </a:spcBef>
              <a:buSzPct val="80000"/>
              <a:buFont typeface="Wingdings" pitchFamily="2" charset="2"/>
              <a:buChar char="v"/>
            </a:pPr>
            <a:r>
              <a:rPr lang="en-US" sz="1600" dirty="0">
                <a:sym typeface="Calibri"/>
              </a:rPr>
              <a:t>Listen to the unspoken words of the Area to better hear the conscience (Concept 6)</a:t>
            </a:r>
          </a:p>
          <a:p>
            <a:pPr marL="457200" lvl="0" indent="-355600" defTabSz="457200">
              <a:lnSpc>
                <a:spcPct val="90000"/>
              </a:lnSpc>
              <a:spcBef>
                <a:spcPts val="1000"/>
              </a:spcBef>
              <a:buSzPct val="80000"/>
              <a:buFont typeface="Wingdings" pitchFamily="2" charset="2"/>
              <a:buChar char="v"/>
            </a:pPr>
            <a:r>
              <a:rPr lang="en-US" sz="1600" dirty="0">
                <a:sym typeface="Calibri"/>
              </a:rPr>
              <a:t>An RCM can learn a lot about an Area based on what kinds of questions are being asked, what concerns are raised and what topics are celebrated and cheered. </a:t>
            </a:r>
          </a:p>
        </p:txBody>
      </p:sp>
      <p:cxnSp>
        <p:nvCxnSpPr>
          <p:cNvPr id="161" name="Straight Connector 16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6"/>
        <p:cNvGrpSpPr/>
        <p:nvPr/>
      </p:nvGrpSpPr>
      <p:grpSpPr>
        <a:xfrm>
          <a:off x="0" y="0"/>
          <a:ext cx="0" cy="0"/>
          <a:chOff x="0" y="0"/>
          <a:chExt cx="0" cy="0"/>
        </a:xfrm>
      </p:grpSpPr>
      <p:grpSp>
        <p:nvGrpSpPr>
          <p:cNvPr id="96" name="Group 95">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97" name="Straight Connector 96">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8" name="Rectangle 10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Google Shape;217;p28"/>
          <p:cNvSpPr txBox="1">
            <a:spLocks noGrp="1"/>
          </p:cNvSpPr>
          <p:nvPr>
            <p:ph type="title"/>
          </p:nvPr>
        </p:nvSpPr>
        <p:spPr>
          <a:xfrm>
            <a:off x="965199" y="457200"/>
            <a:ext cx="7648121" cy="824592"/>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buSzPts val="2800"/>
            </a:pPr>
            <a:r>
              <a:rPr lang="en-US" sz="3600">
                <a:sym typeface="Calibri"/>
              </a:rPr>
              <a:t>Lessons Learned: Bring Enthusiasm! </a:t>
            </a:r>
          </a:p>
        </p:txBody>
      </p:sp>
      <p:sp>
        <p:nvSpPr>
          <p:cNvPr id="110" name="Isosceles Triangle 10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Isosceles Triangle 11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0" name="Google Shape;218;p28">
            <a:extLst>
              <a:ext uri="{FF2B5EF4-FFF2-40B4-BE49-F238E27FC236}">
                <a16:creationId xmlns:a16="http://schemas.microsoft.com/office/drawing/2014/main" id="{8F72344E-F647-4A4C-BAD4-07B754431DAF}"/>
              </a:ext>
            </a:extLst>
          </p:cNvPr>
          <p:cNvGraphicFramePr/>
          <p:nvPr>
            <p:extLst>
              <p:ext uri="{D42A27DB-BD31-4B8C-83A1-F6EECF244321}">
                <p14:modId xmlns:p14="http://schemas.microsoft.com/office/powerpoint/2010/main" val="1175403234"/>
              </p:ext>
            </p:extLst>
          </p:nvPr>
        </p:nvGraphicFramePr>
        <p:xfrm>
          <a:off x="965199" y="1461407"/>
          <a:ext cx="7213600" cy="307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grpSp>
        <p:nvGrpSpPr>
          <p:cNvPr id="256" name="Group 25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57" name="Straight Connector 25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Isosceles Triangle 26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5" name="Isosceles Triangle 26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6" name="Isosceles Triangle 26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See the source image">
            <a:extLst>
              <a:ext uri="{FF2B5EF4-FFF2-40B4-BE49-F238E27FC236}">
                <a16:creationId xmlns:a16="http://schemas.microsoft.com/office/drawing/2014/main" id="{07B2B810-3FEF-419E-90C2-6BF00FC89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9437" b="13954"/>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67" name="Isosceles Triangle 266">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8" name="Parallelogram 267">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51435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9" name="Straight Connector 268">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1"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3" name="Isosceles Triangle 27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Google Shape;115;p11"/>
          <p:cNvSpPr txBox="1">
            <a:spLocks noGrp="1"/>
          </p:cNvSpPr>
          <p:nvPr>
            <p:ph type="title"/>
          </p:nvPr>
        </p:nvSpPr>
        <p:spPr>
          <a:xfrm>
            <a:off x="3395333" y="1258998"/>
            <a:ext cx="3804869" cy="2353260"/>
          </a:xfrm>
          <a:prstGeom prst="rect">
            <a:avLst/>
          </a:prstGeom>
        </p:spPr>
        <p:txBody>
          <a:bodyPr spcFirstLastPara="1" vert="horz" lIns="91440" tIns="45720" rIns="91440" bIns="45720" rtlCol="0" anchor="b" anchorCtr="0">
            <a:noAutofit/>
          </a:bodyPr>
          <a:lstStyle/>
          <a:p>
            <a:pPr algn="ctr" defTabSz="457200">
              <a:lnSpc>
                <a:spcPct val="90000"/>
              </a:lnSpc>
              <a:spcBef>
                <a:spcPct val="0"/>
              </a:spcBef>
            </a:pPr>
            <a:r>
              <a:rPr lang="en-US" sz="2000">
                <a:sym typeface="Calibri"/>
              </a:rPr>
              <a:t>Know Your Region and Your Role </a:t>
            </a:r>
            <a:br>
              <a:rPr lang="en-US" sz="2000">
                <a:sym typeface="Calibri"/>
              </a:rPr>
            </a:br>
            <a:r>
              <a:rPr lang="en-US" sz="2000">
                <a:hlinkClick r:id="rId4"/>
              </a:rPr>
              <a:t>Louisiana Region of</a:t>
            </a:r>
            <a:br>
              <a:rPr lang="en-US" sz="2000">
                <a:hlinkClick r:id="rId4"/>
              </a:rPr>
            </a:br>
            <a:r>
              <a:rPr lang="en-US" sz="2000">
                <a:hlinkClick r:id="rId4"/>
              </a:rPr>
              <a:t> Narcotics Anonymous – Serving the State of Louisiana (larna.org)</a:t>
            </a:r>
            <a:br>
              <a:rPr lang="en-US" sz="2000"/>
            </a:br>
            <a:endParaRPr lang="en-US" sz="2000" dirty="0">
              <a:sym typeface="Calibri"/>
            </a:endParaRPr>
          </a:p>
        </p:txBody>
      </p:sp>
      <p:sp>
        <p:nvSpPr>
          <p:cNvPr id="274"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5"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7" name="Isosceles Triangle 276">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3" name="Picture 72">
            <a:extLst>
              <a:ext uri="{FF2B5EF4-FFF2-40B4-BE49-F238E27FC236}">
                <a16:creationId xmlns:a16="http://schemas.microsoft.com/office/drawing/2014/main" id="{611F532A-09C0-4158-B83E-E4E32EE002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531881" y="4617343"/>
            <a:ext cx="549808" cy="436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03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5"/>
                                        </p:tgtEl>
                                        <p:attrNameLst>
                                          <p:attrName>style.visibility</p:attrName>
                                        </p:attrNameLst>
                                      </p:cBhvr>
                                      <p:to>
                                        <p:strVal val="visible"/>
                                      </p:to>
                                    </p:set>
                                    <p:animEffect transition="in" filter="fade">
                                      <p:cBhvr>
                                        <p:cTn id="7" dur="4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grpSp>
        <p:nvGrpSpPr>
          <p:cNvPr id="139" name="Group 13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0" name="Straight Connector 13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51" name="Straight Connector 15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133" name="Google Shape;133;p14"/>
          <p:cNvSpPr txBox="1">
            <a:spLocks noGrp="1"/>
          </p:cNvSpPr>
          <p:nvPr>
            <p:ph type="title"/>
          </p:nvPr>
        </p:nvSpPr>
        <p:spPr>
          <a:xfrm>
            <a:off x="482600" y="612478"/>
            <a:ext cx="2525519" cy="3918543"/>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2500">
                <a:sym typeface="Calibri"/>
              </a:rPr>
              <a:t>Effective Communication and Collaboration </a:t>
            </a:r>
          </a:p>
        </p:txBody>
      </p:sp>
      <p:sp>
        <p:nvSpPr>
          <p:cNvPr id="134" name="Google Shape;134;p14"/>
          <p:cNvSpPr txBox="1">
            <a:spLocks noGrp="1"/>
          </p:cNvSpPr>
          <p:nvPr>
            <p:ph type="body" idx="1"/>
          </p:nvPr>
        </p:nvSpPr>
        <p:spPr>
          <a:xfrm>
            <a:off x="3490721" y="612478"/>
            <a:ext cx="3464779" cy="3918543"/>
          </a:xfrm>
          <a:prstGeom prst="rect">
            <a:avLst/>
          </a:prstGeom>
        </p:spPr>
        <p:txBody>
          <a:bodyPr spcFirstLastPara="1" vert="horz" lIns="91440" tIns="45720" rIns="91440" bIns="45720" rtlCol="0" anchor="ctr" anchorCtr="0">
            <a:normAutofit/>
          </a:bodyPr>
          <a:lstStyle/>
          <a:p>
            <a:pPr marL="457200" lvl="0" indent="-396365" defTabSz="457200">
              <a:spcBef>
                <a:spcPts val="1000"/>
              </a:spcBef>
              <a:buSzPct val="80000"/>
              <a:buFont typeface="Wingdings 3" charset="2"/>
              <a:buChar char=""/>
            </a:pPr>
            <a:r>
              <a:rPr lang="en-US">
                <a:effectLst/>
              </a:rPr>
              <a:t>Regional committee members (RCMs) form the core of the RSC, complemented by the regional delegate and alternate delegate</a:t>
            </a:r>
          </a:p>
          <a:p>
            <a:pPr indent="-396365" defTabSz="457200">
              <a:spcBef>
                <a:spcPts val="1000"/>
              </a:spcBef>
              <a:buSzPct val="80000"/>
              <a:buFont typeface="Wingdings 3" charset="2"/>
              <a:buChar char=""/>
            </a:pPr>
            <a:r>
              <a:rPr lang="en-US">
                <a:effectLst/>
              </a:rPr>
              <a:t>The ASC communicates directly with its regional service committee through its RCMs, helping to provide guidance to the RSC from the area’s groups</a:t>
            </a:r>
          </a:p>
          <a:p>
            <a:pPr indent="-396365" defTabSz="457200">
              <a:spcBef>
                <a:spcPts val="1000"/>
              </a:spcBef>
              <a:buSzPct val="80000"/>
              <a:buFont typeface="Wingdings 3" charset="2"/>
              <a:buChar char=""/>
            </a:pPr>
            <a:r>
              <a:rPr lang="en-US">
                <a:effectLst/>
              </a:rPr>
              <a:t>At RSC meetings, RCMs share with one another the information and experience of their respective areas</a:t>
            </a:r>
          </a:p>
          <a:p>
            <a:pPr indent="-396365" defTabSz="457200">
              <a:spcBef>
                <a:spcPts val="1000"/>
              </a:spcBef>
              <a:buSzPct val="80000"/>
              <a:buFont typeface="Wingdings 3" charset="2"/>
              <a:buChar char=""/>
            </a:pPr>
            <a:r>
              <a:rPr lang="en-US">
                <a:effectLst/>
              </a:rPr>
              <a:t>Some regions also choose additional long- and short-term committee members for their special expertise to perform specific tasks</a:t>
            </a:r>
            <a:endParaRPr lang="en-US"/>
          </a:p>
        </p:txBody>
      </p:sp>
    </p:spTree>
    <p:extLst>
      <p:ext uri="{BB962C8B-B14F-4D97-AF65-F5344CB8AC3E}">
        <p14:creationId xmlns:p14="http://schemas.microsoft.com/office/powerpoint/2010/main" val="334922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8"/>
        <p:cNvGrpSpPr/>
        <p:nvPr/>
      </p:nvGrpSpPr>
      <p:grpSpPr>
        <a:xfrm>
          <a:off x="0" y="0"/>
          <a:ext cx="0" cy="0"/>
          <a:chOff x="0" y="0"/>
          <a:chExt cx="0" cy="0"/>
        </a:xfrm>
      </p:grpSpPr>
      <p:grpSp>
        <p:nvGrpSpPr>
          <p:cNvPr id="270" name="Group 143">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5" name="Straight Connector 144">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Isosceles Triangle 152">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Isosceles Triangle 153">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6" name="Rectangle 15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Google Shape;259;p35"/>
          <p:cNvSpPr txBox="1">
            <a:spLocks noGrp="1"/>
          </p:cNvSpPr>
          <p:nvPr>
            <p:ph type="title"/>
          </p:nvPr>
        </p:nvSpPr>
        <p:spPr>
          <a:xfrm>
            <a:off x="965199" y="457200"/>
            <a:ext cx="7648121" cy="824592"/>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buSzPts val="2800"/>
            </a:pPr>
            <a:r>
              <a:rPr lang="en-US" sz="3600" dirty="0"/>
              <a:t>      What Other RCMs advise</a:t>
            </a:r>
          </a:p>
        </p:txBody>
      </p:sp>
      <p:sp>
        <p:nvSpPr>
          <p:cNvPr id="158" name="Isosceles Triangle 15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71" name="Google Shape;260;p35">
            <a:extLst>
              <a:ext uri="{FF2B5EF4-FFF2-40B4-BE49-F238E27FC236}">
                <a16:creationId xmlns:a16="http://schemas.microsoft.com/office/drawing/2014/main" id="{9B33E791-583F-4A18-8C7C-32FF4568F3D9}"/>
              </a:ext>
            </a:extLst>
          </p:cNvPr>
          <p:cNvGraphicFramePr/>
          <p:nvPr>
            <p:extLst>
              <p:ext uri="{D42A27DB-BD31-4B8C-83A1-F6EECF244321}">
                <p14:modId xmlns:p14="http://schemas.microsoft.com/office/powerpoint/2010/main" val="4219756977"/>
              </p:ext>
            </p:extLst>
          </p:nvPr>
        </p:nvGraphicFramePr>
        <p:xfrm>
          <a:off x="965199" y="1461407"/>
          <a:ext cx="7213600" cy="307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grpSp>
        <p:nvGrpSpPr>
          <p:cNvPr id="210" name="Group 20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11" name="Straight Connector 2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 name="Isosceles Triangle 2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 name="Isosceles Triangle 2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0" name="Isosceles Triangle 2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73" name="Picture 172" descr="3D box skeletons">
            <a:extLst>
              <a:ext uri="{FF2B5EF4-FFF2-40B4-BE49-F238E27FC236}">
                <a16:creationId xmlns:a16="http://schemas.microsoft.com/office/drawing/2014/main" id="{658B5F0B-86B0-4926-AADB-665736DF89E0}"/>
              </a:ext>
            </a:extLst>
          </p:cNvPr>
          <p:cNvPicPr>
            <a:picLocks noChangeAspect="1"/>
          </p:cNvPicPr>
          <p:nvPr/>
        </p:nvPicPr>
        <p:blipFill rotWithShape="1">
          <a:blip r:embed="rId3"/>
          <a:srcRect l="9091" t="11847" b="11545"/>
          <a:stretch/>
        </p:blipFill>
        <p:spPr>
          <a:xfrm>
            <a:off x="20" y="10"/>
            <a:ext cx="9143980" cy="5143490"/>
          </a:xfrm>
          <a:prstGeom prst="rect">
            <a:avLst/>
          </a:prstGeom>
        </p:spPr>
      </p:pic>
      <p:sp>
        <p:nvSpPr>
          <p:cNvPr id="222" name="Isosceles Triangle 22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4" name="Parallelogram 22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51435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4" name="Isosceles Triangle 23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Google Shape;115;p11"/>
          <p:cNvSpPr txBox="1">
            <a:spLocks noGrp="1"/>
          </p:cNvSpPr>
          <p:nvPr>
            <p:ph type="title"/>
          </p:nvPr>
        </p:nvSpPr>
        <p:spPr>
          <a:xfrm>
            <a:off x="3528150" y="1258998"/>
            <a:ext cx="3427352" cy="1776849"/>
          </a:xfrm>
          <a:prstGeom prst="rect">
            <a:avLst/>
          </a:prstGeom>
        </p:spPr>
        <p:txBody>
          <a:bodyPr spcFirstLastPara="1" vert="horz" lIns="91440" tIns="45720" rIns="91440" bIns="45720" rtlCol="0" anchor="b" anchorCtr="0">
            <a:normAutofit/>
          </a:bodyPr>
          <a:lstStyle/>
          <a:p>
            <a:pPr marL="0" lvl="0" indent="0" algn="ctr" defTabSz="457200">
              <a:lnSpc>
                <a:spcPct val="90000"/>
              </a:lnSpc>
              <a:spcBef>
                <a:spcPct val="0"/>
              </a:spcBef>
              <a:spcAft>
                <a:spcPts val="0"/>
              </a:spcAft>
              <a:buSzPts val="4800"/>
            </a:pPr>
            <a:r>
              <a:rPr lang="en-US" sz="3400" dirty="0">
                <a:sym typeface="Calibri"/>
              </a:rPr>
              <a:t>Be Familiar with the NA Service Structure  </a:t>
            </a:r>
          </a:p>
        </p:txBody>
      </p:sp>
      <p:sp>
        <p:nvSpPr>
          <p:cNvPr id="23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2" name="Isosceles Triangle 24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2" name="Picture 91">
            <a:extLst>
              <a:ext uri="{FF2B5EF4-FFF2-40B4-BE49-F238E27FC236}">
                <a16:creationId xmlns:a16="http://schemas.microsoft.com/office/drawing/2014/main" id="{DFD9AF87-D08A-4797-898D-60910CAD2E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16767" y="4662684"/>
            <a:ext cx="507436" cy="3825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89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15"/>
                                        </p:tgtEl>
                                        <p:attrNameLst>
                                          <p:attrName>style.visibility</p:attrName>
                                        </p:attrNameLst>
                                      </p:cBhvr>
                                      <p:to>
                                        <p:strVal val="visible"/>
                                      </p:to>
                                    </p:set>
                                    <p:animEffect transition="in" filter="fade">
                                      <p:cBhvr>
                                        <p:cTn id="7" dur="4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51435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2761059"/>
            <a:ext cx="3572668" cy="2382441"/>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Shape 3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6350"/>
            <a:ext cx="4495777" cy="5149850"/>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C8D07A-ADFD-9A4C-A04B-3DB25CB36197}"/>
              </a:ext>
            </a:extLst>
          </p:cNvPr>
          <p:cNvSpPr>
            <a:spLocks noGrp="1"/>
          </p:cNvSpPr>
          <p:nvPr>
            <p:ph type="title"/>
          </p:nvPr>
        </p:nvSpPr>
        <p:spPr>
          <a:xfrm>
            <a:off x="5386292" y="457200"/>
            <a:ext cx="3384742" cy="819937"/>
          </a:xfrm>
        </p:spPr>
        <p:txBody>
          <a:bodyPr anchor="ctr">
            <a:normAutofit/>
          </a:bodyPr>
          <a:lstStyle/>
          <a:p>
            <a:r>
              <a:rPr lang="en-US" dirty="0">
                <a:solidFill>
                  <a:srgbClr val="FFFFFF"/>
                </a:solidFill>
              </a:rPr>
              <a:t>NA Service Structure </a:t>
            </a:r>
          </a:p>
        </p:txBody>
      </p:sp>
      <p:sp>
        <p:nvSpPr>
          <p:cNvPr id="3" name="Content Placeholder 2">
            <a:extLst>
              <a:ext uri="{FF2B5EF4-FFF2-40B4-BE49-F238E27FC236}">
                <a16:creationId xmlns:a16="http://schemas.microsoft.com/office/drawing/2014/main" id="{1D1B5171-B7BE-3147-BEED-D33E1607C3BE}"/>
              </a:ext>
            </a:extLst>
          </p:cNvPr>
          <p:cNvSpPr>
            <a:spLocks noGrp="1"/>
          </p:cNvSpPr>
          <p:nvPr>
            <p:ph idx="1"/>
          </p:nvPr>
        </p:nvSpPr>
        <p:spPr>
          <a:xfrm>
            <a:off x="5386293" y="1178896"/>
            <a:ext cx="3384741" cy="3437554"/>
          </a:xfrm>
        </p:spPr>
        <p:txBody>
          <a:bodyPr anchor="t">
            <a:normAutofit/>
          </a:bodyPr>
          <a:lstStyle/>
          <a:p>
            <a:pPr marL="214313" indent="-214313">
              <a:lnSpc>
                <a:spcPct val="90000"/>
              </a:lnSpc>
              <a:buFont typeface="Arial" panose="020B0604020202020204" pitchFamily="34" charset="0"/>
              <a:buChar char="•"/>
            </a:pPr>
            <a:r>
              <a:rPr lang="en-US" sz="1400" dirty="0">
                <a:solidFill>
                  <a:srgbClr val="FFFFFF"/>
                </a:solidFill>
              </a:rPr>
              <a:t>Groups may send GSR’s to Area Service Committee</a:t>
            </a:r>
          </a:p>
          <a:p>
            <a:pPr marL="214313" indent="-214313">
              <a:lnSpc>
                <a:spcPct val="90000"/>
              </a:lnSpc>
              <a:buFont typeface="Arial" panose="020B0604020202020204" pitchFamily="34" charset="0"/>
              <a:buChar char="•"/>
            </a:pPr>
            <a:r>
              <a:rPr lang="en-US" sz="1400" dirty="0">
                <a:solidFill>
                  <a:srgbClr val="FFFFFF"/>
                </a:solidFill>
              </a:rPr>
              <a:t>Areas send RCM’s (Regional Committee members) to the Regional Service Committee </a:t>
            </a:r>
          </a:p>
          <a:p>
            <a:pPr marL="214313" indent="-214313">
              <a:lnSpc>
                <a:spcPct val="90000"/>
              </a:lnSpc>
              <a:buFont typeface="Arial" panose="020B0604020202020204" pitchFamily="34" charset="0"/>
              <a:buChar char="•"/>
            </a:pPr>
            <a:r>
              <a:rPr lang="en-US" sz="1400" dirty="0">
                <a:solidFill>
                  <a:srgbClr val="FFFFFF"/>
                </a:solidFill>
              </a:rPr>
              <a:t>Regions send RD’s and AD’s (Regional and Alternate Delegates) to Zonal Forums as well as to the WSC (World Service Conference)</a:t>
            </a:r>
          </a:p>
          <a:p>
            <a:pPr marL="214313" indent="-214313">
              <a:lnSpc>
                <a:spcPct val="90000"/>
              </a:lnSpc>
              <a:buFont typeface="Arial" panose="020B0604020202020204" pitchFamily="34" charset="0"/>
              <a:buChar char="•"/>
            </a:pPr>
            <a:r>
              <a:rPr lang="en-US" sz="1400" dirty="0">
                <a:solidFill>
                  <a:srgbClr val="FFFFFF"/>
                </a:solidFill>
              </a:rPr>
              <a:t>Zones may also send representatives to the World Service Conference</a:t>
            </a:r>
            <a:r>
              <a:rPr lang="en-US" dirty="0">
                <a:solidFill>
                  <a:srgbClr val="FFFFFF"/>
                </a:solidFill>
              </a:rPr>
              <a:t>. </a:t>
            </a:r>
          </a:p>
        </p:txBody>
      </p:sp>
      <p:pic>
        <p:nvPicPr>
          <p:cNvPr id="24" name="Content Placeholder 4">
            <a:extLst>
              <a:ext uri="{FF2B5EF4-FFF2-40B4-BE49-F238E27FC236}">
                <a16:creationId xmlns:a16="http://schemas.microsoft.com/office/drawing/2014/main" id="{A63EE2A9-7547-461B-88BD-9CBE87C50FF9}"/>
              </a:ext>
            </a:extLst>
          </p:cNvPr>
          <p:cNvPicPr>
            <a:picLocks noChangeAspect="1"/>
          </p:cNvPicPr>
          <p:nvPr/>
        </p:nvPicPr>
        <p:blipFill>
          <a:blip r:embed="rId3"/>
          <a:stretch>
            <a:fillRect/>
          </a:stretch>
        </p:blipFill>
        <p:spPr>
          <a:xfrm>
            <a:off x="-14248" y="6351"/>
            <a:ext cx="5081335" cy="5143500"/>
          </a:xfrm>
          <a:prstGeom prst="rect">
            <a:avLst/>
          </a:prstGeom>
        </p:spPr>
      </p:pic>
    </p:spTree>
    <p:extLst>
      <p:ext uri="{BB962C8B-B14F-4D97-AF65-F5344CB8AC3E}">
        <p14:creationId xmlns:p14="http://schemas.microsoft.com/office/powerpoint/2010/main" val="296003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grpSp>
        <p:nvGrpSpPr>
          <p:cNvPr id="192" name="Group 19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93" name="Straight Connector 19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03" name="Straight Connector 20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270" name="Google Shape;270;p36"/>
          <p:cNvSpPr txBox="1">
            <a:spLocks noGrp="1"/>
          </p:cNvSpPr>
          <p:nvPr>
            <p:ph type="title"/>
          </p:nvPr>
        </p:nvSpPr>
        <p:spPr>
          <a:xfrm>
            <a:off x="482600" y="612478"/>
            <a:ext cx="2525519" cy="3918543"/>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a:t>Zonal Forums</a:t>
            </a:r>
          </a:p>
        </p:txBody>
      </p:sp>
      <p:sp>
        <p:nvSpPr>
          <p:cNvPr id="271" name="Google Shape;271;p36"/>
          <p:cNvSpPr txBox="1">
            <a:spLocks noGrp="1"/>
          </p:cNvSpPr>
          <p:nvPr>
            <p:ph type="body" idx="1"/>
          </p:nvPr>
        </p:nvSpPr>
        <p:spPr>
          <a:xfrm>
            <a:off x="3490721" y="612478"/>
            <a:ext cx="3464779" cy="3918543"/>
          </a:xfrm>
          <a:prstGeom prst="rect">
            <a:avLst/>
          </a:prstGeom>
        </p:spPr>
        <p:txBody>
          <a:bodyPr spcFirstLastPara="1" vert="horz" lIns="91440" tIns="45720" rIns="91440" bIns="45720" rtlCol="0" anchor="ctr" anchorCtr="0">
            <a:normAutofit/>
          </a:bodyPr>
          <a:lstStyle/>
          <a:p>
            <a:pPr marL="457200" lvl="0" indent="-342900" defTabSz="457200">
              <a:spcBef>
                <a:spcPts val="1000"/>
              </a:spcBef>
              <a:buSzPct val="80000"/>
              <a:buFont typeface="Wingdings 3" charset="2"/>
              <a:buChar char=""/>
            </a:pPr>
            <a:r>
              <a:rPr lang="en-US" sz="1400" dirty="0"/>
              <a:t>Level of service between regions and world</a:t>
            </a:r>
          </a:p>
          <a:p>
            <a:pPr marL="457200" lvl="0" indent="-342900" defTabSz="457200">
              <a:spcBef>
                <a:spcPts val="1000"/>
              </a:spcBef>
              <a:buSzPct val="80000"/>
              <a:buFont typeface="Wingdings 3" charset="2"/>
              <a:buChar char=""/>
            </a:pPr>
            <a:r>
              <a:rPr lang="en-US" sz="1400" dirty="0"/>
              <a:t>Some have votes at the WSC, all are WSC participants</a:t>
            </a:r>
          </a:p>
          <a:p>
            <a:pPr marL="457200" lvl="0" indent="-342900" defTabSz="457200">
              <a:spcBef>
                <a:spcPts val="1000"/>
              </a:spcBef>
              <a:buSzPct val="80000"/>
              <a:buFont typeface="Wingdings 3" charset="2"/>
              <a:buChar char=""/>
            </a:pPr>
            <a:r>
              <a:rPr lang="en-US" sz="1400" dirty="0"/>
              <a:t>15 zonal forums around the world</a:t>
            </a:r>
          </a:p>
          <a:p>
            <a:pPr marL="457200" lvl="0" indent="-342900" defTabSz="457200">
              <a:spcBef>
                <a:spcPts val="1000"/>
              </a:spcBef>
              <a:buSzPct val="80000"/>
              <a:buFont typeface="Wingdings 3" charset="2"/>
              <a:buChar char=""/>
            </a:pPr>
            <a:r>
              <a:rPr lang="en-US" sz="1400" dirty="0"/>
              <a:t>8 zonal forums in the continental United States and Alaska</a:t>
            </a:r>
          </a:p>
          <a:p>
            <a:pPr marL="457200" lvl="0" indent="-342900" defTabSz="457200">
              <a:spcBef>
                <a:spcPts val="1000"/>
              </a:spcBef>
              <a:buSzPct val="80000"/>
              <a:buFont typeface="Wingdings 3" charset="2"/>
              <a:buChar char=""/>
            </a:pPr>
            <a:r>
              <a:rPr lang="en-US" sz="1400" dirty="0"/>
              <a:t>Louisiana associates with the Southern Zonal Forum, which includes 10 regions </a:t>
            </a:r>
          </a:p>
          <a:p>
            <a:pPr marL="457200" lvl="0" indent="-342900" defTabSz="457200">
              <a:spcBef>
                <a:spcPts val="1000"/>
              </a:spcBef>
              <a:buSzPct val="80000"/>
              <a:buFont typeface="Wingdings 3" charset="2"/>
              <a:buChar char=""/>
            </a:pPr>
            <a:r>
              <a:rPr lang="en-US" sz="1400" dirty="0"/>
              <a:t>SZF does not have a vote at WSC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088B262C-3F62-D841-B228-A5F01981C3E3}"/>
              </a:ext>
            </a:extLst>
          </p:cNvPr>
          <p:cNvPicPr>
            <a:picLocks noGrp="1" noChangeAspect="1"/>
          </p:cNvPicPr>
          <p:nvPr>
            <p:ph idx="1"/>
          </p:nvPr>
        </p:nvPicPr>
        <p:blipFill>
          <a:blip r:embed="rId2"/>
          <a:stretch>
            <a:fillRect/>
          </a:stretch>
        </p:blipFill>
        <p:spPr>
          <a:xfrm>
            <a:off x="0" y="0"/>
            <a:ext cx="9144000" cy="5149979"/>
          </a:xfrm>
        </p:spPr>
      </p:pic>
    </p:spTree>
    <p:extLst>
      <p:ext uri="{BB962C8B-B14F-4D97-AF65-F5344CB8AC3E}">
        <p14:creationId xmlns:p14="http://schemas.microsoft.com/office/powerpoint/2010/main" val="115304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ky, outdoor, red&#10;&#10;Description automatically generated">
            <a:extLst>
              <a:ext uri="{FF2B5EF4-FFF2-40B4-BE49-F238E27FC236}">
                <a16:creationId xmlns:a16="http://schemas.microsoft.com/office/drawing/2014/main" id="{BDDEEED7-A357-4E59-B508-1C37A7EA7734}"/>
              </a:ext>
            </a:extLst>
          </p:cNvPr>
          <p:cNvPicPr>
            <a:picLocks noChangeAspect="1"/>
          </p:cNvPicPr>
          <p:nvPr/>
        </p:nvPicPr>
        <p:blipFill rotWithShape="1">
          <a:blip r:embed="rId3">
            <a:duotone>
              <a:prstClr val="black"/>
              <a:schemeClr val="tx2">
                <a:tint val="45000"/>
                <a:satMod val="400000"/>
              </a:schemeClr>
            </a:duotone>
            <a:alphaModFix amt="40000"/>
            <a:extLst>
              <a:ext uri="{837473B0-CC2E-450A-ABE3-18F120FF3D39}">
                <a1611:picAttrSrcUrl xmlns:a1611="http://schemas.microsoft.com/office/drawing/2016/11/main" r:id="rId4"/>
              </a:ext>
            </a:extLst>
          </a:blip>
          <a:srcRect/>
          <a:stretch/>
        </p:blipFill>
        <p:spPr>
          <a:xfrm>
            <a:off x="20" y="10"/>
            <a:ext cx="9143980" cy="5143490"/>
          </a:xfrm>
          <a:prstGeom prst="rect">
            <a:avLst/>
          </a:prstGeom>
        </p:spPr>
      </p:pic>
      <p:sp>
        <p:nvSpPr>
          <p:cNvPr id="2" name="Title 1">
            <a:extLst>
              <a:ext uri="{FF2B5EF4-FFF2-40B4-BE49-F238E27FC236}">
                <a16:creationId xmlns:a16="http://schemas.microsoft.com/office/drawing/2014/main" id="{49E1016D-EE93-411C-909F-05AE24E8DBC6}"/>
              </a:ext>
            </a:extLst>
          </p:cNvPr>
          <p:cNvSpPr>
            <a:spLocks noGrp="1"/>
          </p:cNvSpPr>
          <p:nvPr>
            <p:ph type="title"/>
          </p:nvPr>
        </p:nvSpPr>
        <p:spPr>
          <a:xfrm>
            <a:off x="302282" y="457200"/>
            <a:ext cx="5750895" cy="990600"/>
          </a:xfrm>
        </p:spPr>
        <p:txBody>
          <a:bodyPr>
            <a:normAutofit/>
          </a:bodyPr>
          <a:lstStyle/>
          <a:p>
            <a:pPr algn="ctr"/>
            <a:r>
              <a:rPr lang="en-US" dirty="0"/>
              <a:t>North East Zone (NEZF) Fellowship Development Purpose </a:t>
            </a:r>
          </a:p>
        </p:txBody>
      </p:sp>
      <p:sp>
        <p:nvSpPr>
          <p:cNvPr id="3" name="Content Placeholder 2">
            <a:extLst>
              <a:ext uri="{FF2B5EF4-FFF2-40B4-BE49-F238E27FC236}">
                <a16:creationId xmlns:a16="http://schemas.microsoft.com/office/drawing/2014/main" id="{A6A7E95E-68BC-4A32-80B5-D63E495B553C}"/>
              </a:ext>
            </a:extLst>
          </p:cNvPr>
          <p:cNvSpPr>
            <a:spLocks noGrp="1"/>
          </p:cNvSpPr>
          <p:nvPr>
            <p:ph idx="1"/>
          </p:nvPr>
        </p:nvSpPr>
        <p:spPr>
          <a:xfrm>
            <a:off x="204040" y="2871669"/>
            <a:ext cx="5849137" cy="2093296"/>
          </a:xfrm>
        </p:spPr>
        <p:txBody>
          <a:bodyPr>
            <a:normAutofit lnSpcReduction="10000"/>
          </a:bodyPr>
          <a:lstStyle/>
          <a:p>
            <a:pPr marL="0" indent="0">
              <a:buNone/>
            </a:pPr>
            <a:r>
              <a:rPr lang="en-US" i="1" dirty="0">
                <a:solidFill>
                  <a:srgbClr val="FFFFFF"/>
                </a:solidFill>
                <a:effectLst/>
              </a:rPr>
              <a:t>The Northeast Zonal Forum (NEZF) Fellowship Development subcommittee's purpose is to effectively increase the awareness and recognition of NA as a viable program of recovery through collaborating with the groups and service bodies. Through this collaboration, we hope to improve our service delivery's effectiveness and efficiency throughout the Zone. We will actively work to search and build effective relationships within the NEZF and seek opportunities to provide fellowship development services to our membership as needed. We will help our members and groups become more aware of how FD can better carry our message.</a:t>
            </a:r>
          </a:p>
          <a:p>
            <a:endParaRPr lang="en-US" dirty="0">
              <a:solidFill>
                <a:srgbClr val="FFFFFF"/>
              </a:solidFill>
            </a:endParaRPr>
          </a:p>
        </p:txBody>
      </p:sp>
      <p:pic>
        <p:nvPicPr>
          <p:cNvPr id="34" name="Picture 33">
            <a:extLst>
              <a:ext uri="{FF2B5EF4-FFF2-40B4-BE49-F238E27FC236}">
                <a16:creationId xmlns:a16="http://schemas.microsoft.com/office/drawing/2014/main" id="{659BF7B8-A9A1-4222-B6A4-AAA628F98B9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94096" y="4572000"/>
            <a:ext cx="527136" cy="3929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54890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4" name="Picture 3">
            <a:extLst>
              <a:ext uri="{FF2B5EF4-FFF2-40B4-BE49-F238E27FC236}">
                <a16:creationId xmlns:a16="http://schemas.microsoft.com/office/drawing/2014/main" id="{BEA761B4-7A48-4BDA-8C48-A805760B77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168" y="89171"/>
            <a:ext cx="5817256" cy="46538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9"/>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6FB76D54-5644-48EC-A287-E1AF86CB4D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40036" y="848995"/>
            <a:ext cx="6465334" cy="3442790"/>
          </a:xfrm>
          <a:prstGeom prst="rect">
            <a:avLst/>
          </a:prstGeom>
        </p:spPr>
      </p:pic>
      <p:pic>
        <p:nvPicPr>
          <p:cNvPr id="35" name="Picture 34">
            <a:extLst>
              <a:ext uri="{FF2B5EF4-FFF2-40B4-BE49-F238E27FC236}">
                <a16:creationId xmlns:a16="http://schemas.microsoft.com/office/drawing/2014/main" id="{0A1221A0-1F00-4FEB-B60F-74A28ADE969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116465" y="4291785"/>
            <a:ext cx="564020" cy="4080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449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grpSp>
        <p:nvGrpSpPr>
          <p:cNvPr id="104" name="Group 10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5" name="Straight Connector 10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16" name="Rectangle 115">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9" name="Straight Connector 118">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1"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Isosceles Triangle 127">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7" name="Google Shape;67;p3"/>
          <p:cNvSpPr txBox="1">
            <a:spLocks noGrp="1"/>
          </p:cNvSpPr>
          <p:nvPr>
            <p:ph type="title"/>
          </p:nvPr>
        </p:nvSpPr>
        <p:spPr>
          <a:xfrm>
            <a:off x="508000" y="457200"/>
            <a:ext cx="6447501" cy="990600"/>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buSzPct val="111111"/>
            </a:pPr>
            <a:r>
              <a:rPr lang="en-US" sz="3600">
                <a:sym typeface="Calibri"/>
              </a:rPr>
              <a:t>Agenda </a:t>
            </a:r>
          </a:p>
        </p:txBody>
      </p:sp>
      <p:graphicFrame>
        <p:nvGraphicFramePr>
          <p:cNvPr id="70" name="Google Shape;68;p3">
            <a:extLst>
              <a:ext uri="{FF2B5EF4-FFF2-40B4-BE49-F238E27FC236}">
                <a16:creationId xmlns:a16="http://schemas.microsoft.com/office/drawing/2014/main" id="{26230381-22F1-4849-8F68-0E0BFAE51FE6}"/>
              </a:ext>
            </a:extLst>
          </p:cNvPr>
          <p:cNvGraphicFramePr/>
          <p:nvPr>
            <p:extLst>
              <p:ext uri="{D42A27DB-BD31-4B8C-83A1-F6EECF244321}">
                <p14:modId xmlns:p14="http://schemas.microsoft.com/office/powerpoint/2010/main" val="2903174398"/>
              </p:ext>
            </p:extLst>
          </p:nvPr>
        </p:nvGraphicFramePr>
        <p:xfrm>
          <a:off x="438606" y="1166120"/>
          <a:ext cx="6447501" cy="2910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grpSp>
        <p:nvGrpSpPr>
          <p:cNvPr id="127" name="Group 12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8" name="Straight Connector 12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Isosceles Triangle 13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Isosceles Triangle 13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Isosceles Triangle 13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0" name="Picture 89" descr="Neat empty education desk">
            <a:extLst>
              <a:ext uri="{FF2B5EF4-FFF2-40B4-BE49-F238E27FC236}">
                <a16:creationId xmlns:a16="http://schemas.microsoft.com/office/drawing/2014/main" id="{E66413CE-DDE2-4409-9838-CAD637DD03EB}"/>
              </a:ext>
            </a:extLst>
          </p:cNvPr>
          <p:cNvPicPr>
            <a:picLocks noChangeAspect="1"/>
          </p:cNvPicPr>
          <p:nvPr/>
        </p:nvPicPr>
        <p:blipFill rotWithShape="1">
          <a:blip r:embed="rId3"/>
          <a:srcRect l="9091" t="23391"/>
          <a:stretch/>
        </p:blipFill>
        <p:spPr>
          <a:xfrm>
            <a:off x="20" y="10"/>
            <a:ext cx="9143980" cy="5143490"/>
          </a:xfrm>
          <a:prstGeom prst="rect">
            <a:avLst/>
          </a:prstGeom>
        </p:spPr>
      </p:pic>
      <p:sp>
        <p:nvSpPr>
          <p:cNvPr id="139" name="Isosceles Triangle 138">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Parallelogram 140">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51435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7"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150">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Google Shape;73;p4"/>
          <p:cNvSpPr txBox="1">
            <a:spLocks noGrp="1"/>
          </p:cNvSpPr>
          <p:nvPr>
            <p:ph type="title"/>
          </p:nvPr>
        </p:nvSpPr>
        <p:spPr>
          <a:xfrm>
            <a:off x="3528150" y="1258998"/>
            <a:ext cx="3427352" cy="1776849"/>
          </a:xfrm>
          <a:prstGeom prst="rect">
            <a:avLst/>
          </a:prstGeom>
        </p:spPr>
        <p:txBody>
          <a:bodyPr spcFirstLastPara="1" vert="horz" lIns="91440" tIns="45720" rIns="91440" bIns="45720" rtlCol="0" anchor="b" anchorCtr="0">
            <a:normAutofit/>
          </a:bodyPr>
          <a:lstStyle/>
          <a:p>
            <a:pPr marL="0" lvl="0" indent="0" algn="r" defTabSz="457200">
              <a:spcBef>
                <a:spcPct val="0"/>
              </a:spcBef>
              <a:spcAft>
                <a:spcPts val="0"/>
              </a:spcAft>
              <a:buSzPts val="4800"/>
            </a:pPr>
            <a:r>
              <a:rPr lang="en-US" sz="5400" dirty="0">
                <a:sym typeface="Calibri"/>
              </a:rPr>
              <a:t>The Basics </a:t>
            </a:r>
          </a:p>
        </p:txBody>
      </p:sp>
      <p:sp>
        <p:nvSpPr>
          <p:cNvPr id="153"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Isosceles Triangle 158">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4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7"/>
        <p:cNvGrpSpPr/>
        <p:nvPr/>
      </p:nvGrpSpPr>
      <p:grpSpPr>
        <a:xfrm>
          <a:off x="0" y="0"/>
          <a:ext cx="0" cy="0"/>
          <a:chOff x="0" y="0"/>
          <a:chExt cx="0" cy="0"/>
        </a:xfrm>
      </p:grpSpPr>
      <p:grpSp>
        <p:nvGrpSpPr>
          <p:cNvPr id="136" name="Group 135">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37" name="Straight Connector 136">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48" name="Rectangle 14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78;p5"/>
          <p:cNvSpPr txBox="1">
            <a:spLocks noGrp="1"/>
          </p:cNvSpPr>
          <p:nvPr>
            <p:ph type="title"/>
          </p:nvPr>
        </p:nvSpPr>
        <p:spPr>
          <a:xfrm>
            <a:off x="782962" y="884363"/>
            <a:ext cx="2475485" cy="3347917"/>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ct val="111111"/>
            </a:pPr>
            <a:r>
              <a:rPr lang="en-US" sz="3600" dirty="0">
                <a:sym typeface="Calibri"/>
              </a:rPr>
              <a:t>Regional Committee Member:</a:t>
            </a:r>
            <a:br>
              <a:rPr lang="en-US" sz="3600" dirty="0">
                <a:sym typeface="Calibri"/>
              </a:rPr>
            </a:br>
            <a:r>
              <a:rPr lang="en-US" sz="3600" dirty="0">
                <a:sym typeface="Calibri"/>
              </a:rPr>
              <a:t>The Basics  </a:t>
            </a:r>
          </a:p>
        </p:txBody>
      </p:sp>
      <p:sp>
        <p:nvSpPr>
          <p:cNvPr id="150" name="Isosceles Triangle 14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2" name="Straight Connector 15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79" name="Google Shape;79;p5"/>
          <p:cNvSpPr txBox="1">
            <a:spLocks noGrp="1"/>
          </p:cNvSpPr>
          <p:nvPr>
            <p:ph type="body" idx="1"/>
          </p:nvPr>
        </p:nvSpPr>
        <p:spPr>
          <a:xfrm>
            <a:off x="3734188" y="831858"/>
            <a:ext cx="4755762" cy="3861054"/>
          </a:xfrm>
          <a:prstGeom prst="rect">
            <a:avLst/>
          </a:prstGeom>
        </p:spPr>
        <p:txBody>
          <a:bodyPr spcFirstLastPara="1" vert="horz" lIns="91440" tIns="45720" rIns="91440" bIns="45720" rtlCol="0" anchor="ctr" anchorCtr="0">
            <a:noAutofit/>
          </a:bodyPr>
          <a:lstStyle/>
          <a:p>
            <a:pPr marL="425450" defTabSz="457200">
              <a:spcBef>
                <a:spcPts val="1000"/>
              </a:spcBef>
              <a:buSzPct val="80000"/>
              <a:buFont typeface="Wingdings 3" charset="2"/>
              <a:buChar char=""/>
            </a:pPr>
            <a:r>
              <a:rPr lang="en-US" sz="1600" dirty="0">
                <a:sym typeface="Calibri"/>
              </a:rPr>
              <a:t>The Regional Committee Member - more commonly referred to as the RCM - is a service position elected by an Area service committee</a:t>
            </a:r>
          </a:p>
          <a:p>
            <a:pPr marL="425450" defTabSz="457200">
              <a:spcBef>
                <a:spcPts val="1000"/>
              </a:spcBef>
              <a:buSzPct val="80000"/>
              <a:buFont typeface="Wingdings 3" charset="2"/>
              <a:buChar char=""/>
            </a:pPr>
            <a:r>
              <a:rPr lang="en-US" sz="1600" dirty="0">
                <a:sym typeface="Calibri"/>
              </a:rPr>
              <a:t>The RCM is the direct link between the Area and Regional service bodies</a:t>
            </a:r>
          </a:p>
          <a:p>
            <a:pPr marL="425450" defTabSz="457200">
              <a:spcBef>
                <a:spcPts val="1000"/>
              </a:spcBef>
              <a:buSzPct val="80000"/>
              <a:buFont typeface="Wingdings 3" charset="2"/>
              <a:buChar char=""/>
            </a:pPr>
            <a:r>
              <a:rPr lang="en-US" sz="1600" dirty="0">
                <a:sym typeface="Calibri"/>
              </a:rPr>
              <a:t>The RCM carries the conscience of the local Area to Region and Regional information back to the Area. The primary means of doing this is through reporting (Concept 3)</a:t>
            </a:r>
          </a:p>
          <a:p>
            <a:pPr marL="425450" defTabSz="457200">
              <a:spcBef>
                <a:spcPts val="1000"/>
              </a:spcBef>
              <a:buSzPct val="80000"/>
              <a:buFont typeface="Wingdings 3" charset="2"/>
              <a:buChar char=""/>
            </a:pPr>
            <a:r>
              <a:rPr lang="en-US" sz="1600" dirty="0">
                <a:effectLst/>
              </a:rPr>
              <a:t>The regional committee also serves year around as a contact point between NA world and local services</a:t>
            </a:r>
            <a:endParaRPr lang="en-US" sz="1600" dirty="0">
              <a:sym typeface="Calibri"/>
            </a:endParaRPr>
          </a:p>
        </p:txBody>
      </p:sp>
      <p:sp>
        <p:nvSpPr>
          <p:cNvPr id="154" name="Isosceles Triangle 15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grpSp>
        <p:nvGrpSpPr>
          <p:cNvPr id="142" name="Group 14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3" name="Straight Connector 14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15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4" name="Rectangle 15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6"/>
          <p:cNvSpPr txBox="1">
            <a:spLocks noGrp="1"/>
          </p:cNvSpPr>
          <p:nvPr>
            <p:ph type="title"/>
          </p:nvPr>
        </p:nvSpPr>
        <p:spPr>
          <a:xfrm>
            <a:off x="782962" y="884363"/>
            <a:ext cx="2475485" cy="3347917"/>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a:t>The Guide to Local Service (GTLS) Says… </a:t>
            </a:r>
          </a:p>
        </p:txBody>
      </p:sp>
      <p:sp>
        <p:nvSpPr>
          <p:cNvPr id="156" name="Isosceles Triangle 15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8" name="Straight Connector 15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85" name="Google Shape;85;p6"/>
          <p:cNvSpPr txBox="1">
            <a:spLocks noGrp="1"/>
          </p:cNvSpPr>
          <p:nvPr>
            <p:ph type="body" idx="1"/>
          </p:nvPr>
        </p:nvSpPr>
        <p:spPr>
          <a:xfrm>
            <a:off x="3734188" y="536550"/>
            <a:ext cx="4755762" cy="3498146"/>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None/>
            </a:pPr>
            <a:r>
              <a:rPr lang="en-US" sz="1600" dirty="0">
                <a:sym typeface="Calibri"/>
              </a:rPr>
              <a:t>Keep your Area in touch with the larger world of NA by providing information on:</a:t>
            </a:r>
          </a:p>
          <a:p>
            <a:pPr marL="457200" lvl="0" indent="-381000" defTabSz="457200">
              <a:spcBef>
                <a:spcPts val="1000"/>
              </a:spcBef>
              <a:buSzPct val="80000"/>
              <a:buFont typeface="Wingdings 3" charset="2"/>
              <a:buChar char=""/>
            </a:pPr>
            <a:r>
              <a:rPr lang="en-US" sz="1600" dirty="0">
                <a:sym typeface="Calibri"/>
              </a:rPr>
              <a:t>Activities in neighboring areas</a:t>
            </a:r>
          </a:p>
          <a:p>
            <a:pPr marL="457200" lvl="0" indent="-381000" defTabSz="457200">
              <a:spcBef>
                <a:spcPts val="1000"/>
              </a:spcBef>
              <a:buSzPct val="80000"/>
              <a:buFont typeface="Wingdings 3" charset="2"/>
              <a:buChar char=""/>
            </a:pPr>
            <a:r>
              <a:rPr lang="en-US" sz="1600" dirty="0">
                <a:sym typeface="Calibri"/>
              </a:rPr>
              <a:t>Functions being sponsored by the regional committee </a:t>
            </a:r>
          </a:p>
          <a:p>
            <a:pPr marL="457200" lvl="0" indent="-381000" defTabSz="457200">
              <a:spcBef>
                <a:spcPts val="1000"/>
              </a:spcBef>
              <a:buSzPct val="80000"/>
              <a:buFont typeface="Wingdings 3" charset="2"/>
              <a:buChar char=""/>
            </a:pPr>
            <a:r>
              <a:rPr lang="en-US" sz="1600" dirty="0">
                <a:sym typeface="Calibri"/>
              </a:rPr>
              <a:t>Reports relevant to the Area’s subcommittee affairs </a:t>
            </a:r>
          </a:p>
          <a:p>
            <a:pPr marL="457200" lvl="0" indent="-381000" defTabSz="457200">
              <a:spcBef>
                <a:spcPts val="1000"/>
              </a:spcBef>
              <a:buSzPct val="80000"/>
              <a:buFont typeface="Wingdings 3" charset="2"/>
              <a:buChar char=""/>
            </a:pPr>
            <a:r>
              <a:rPr lang="en-US" sz="1600" dirty="0">
                <a:sym typeface="Calibri"/>
              </a:rPr>
              <a:t>Important issues being discussed at various levels of service</a:t>
            </a:r>
          </a:p>
        </p:txBody>
      </p:sp>
      <p:sp>
        <p:nvSpPr>
          <p:cNvPr id="160" name="Isosceles Triangle 15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grpSp>
        <p:nvGrpSpPr>
          <p:cNvPr id="148" name="Group 14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9" name="Straight Connector 14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Isosceles Triangle 15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Isosceles Triangle 15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Isosceles Triangle 15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60" name="Rectangle 15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90;p7"/>
          <p:cNvSpPr txBox="1">
            <a:spLocks noGrp="1"/>
          </p:cNvSpPr>
          <p:nvPr>
            <p:ph type="title"/>
          </p:nvPr>
        </p:nvSpPr>
        <p:spPr>
          <a:xfrm>
            <a:off x="782962" y="884363"/>
            <a:ext cx="2475485" cy="3347917"/>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990"/>
            </a:pPr>
            <a:r>
              <a:rPr lang="en-US" sz="3600" dirty="0"/>
              <a:t>The GTLS Says …</a:t>
            </a:r>
          </a:p>
        </p:txBody>
      </p:sp>
      <p:sp>
        <p:nvSpPr>
          <p:cNvPr id="162" name="Isosceles Triangle 16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4" name="Straight Connector 16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91" name="Google Shape;91;p7"/>
          <p:cNvSpPr txBox="1">
            <a:spLocks noGrp="1"/>
          </p:cNvSpPr>
          <p:nvPr>
            <p:ph type="body" idx="1"/>
          </p:nvPr>
        </p:nvSpPr>
        <p:spPr>
          <a:xfrm>
            <a:off x="3734188" y="831858"/>
            <a:ext cx="4755762" cy="3452925"/>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None/>
            </a:pPr>
            <a:r>
              <a:rPr lang="en-US" sz="1600" dirty="0">
                <a:sym typeface="Calibri"/>
              </a:rPr>
              <a:t>RCMs need to be well-versed in practices and principles (Concept 4)</a:t>
            </a:r>
          </a:p>
          <a:p>
            <a:pPr marL="457200" lvl="0" indent="-393356" defTabSz="457200">
              <a:spcBef>
                <a:spcPts val="1000"/>
              </a:spcBef>
              <a:buSzPct val="80000"/>
              <a:buFont typeface="Wingdings 3" charset="2"/>
              <a:buChar char=""/>
            </a:pPr>
            <a:r>
              <a:rPr lang="en-US" sz="1600" dirty="0">
                <a:sym typeface="Calibri"/>
              </a:rPr>
              <a:t>Twelve Traditions</a:t>
            </a:r>
          </a:p>
          <a:p>
            <a:pPr marL="457200" lvl="0" indent="-393356" defTabSz="457200">
              <a:spcBef>
                <a:spcPts val="1000"/>
              </a:spcBef>
              <a:buSzPct val="80000"/>
              <a:buFont typeface="Wingdings 3" charset="2"/>
              <a:buChar char=""/>
            </a:pPr>
            <a:r>
              <a:rPr lang="en-US" sz="1600" dirty="0">
                <a:sym typeface="Calibri"/>
              </a:rPr>
              <a:t>Twelve Concepts</a:t>
            </a:r>
          </a:p>
          <a:p>
            <a:pPr marL="457200" lvl="0" indent="-393356" defTabSz="457200">
              <a:spcBef>
                <a:spcPts val="1000"/>
              </a:spcBef>
              <a:buSzPct val="80000"/>
              <a:buFont typeface="Wingdings 3" charset="2"/>
              <a:buChar char=""/>
            </a:pPr>
            <a:r>
              <a:rPr lang="en-US" sz="1600" dirty="0">
                <a:sym typeface="Calibri"/>
              </a:rPr>
              <a:t>Fundamentals of service in our fellowship</a:t>
            </a:r>
          </a:p>
          <a:p>
            <a:pPr marL="457200" lvl="0" indent="-365897" defTabSz="457200">
              <a:spcBef>
                <a:spcPts val="1000"/>
              </a:spcBef>
              <a:buSzPct val="80000"/>
              <a:buFont typeface="Wingdings 3" charset="2"/>
              <a:buChar char=""/>
            </a:pPr>
            <a:r>
              <a:rPr lang="en-US" sz="1600" dirty="0">
                <a:sym typeface="Calibri"/>
              </a:rPr>
              <a:t>All published service manuals and bulletins </a:t>
            </a:r>
          </a:p>
          <a:p>
            <a:pPr marL="0" lvl="0" indent="0" defTabSz="457200">
              <a:spcBef>
                <a:spcPts val="1000"/>
              </a:spcBef>
              <a:buSzPct val="80000"/>
              <a:buNone/>
            </a:pPr>
            <a:r>
              <a:rPr lang="en-US" sz="1600" b="1" i="1" dirty="0">
                <a:sym typeface="Calibri"/>
              </a:rPr>
              <a:t>    The resources of the whole fellowship    </a:t>
            </a:r>
          </a:p>
          <a:p>
            <a:pPr marL="0" lvl="0" indent="0" defTabSz="457200">
              <a:spcBef>
                <a:spcPts val="1000"/>
              </a:spcBef>
              <a:buSzPct val="80000"/>
              <a:buNone/>
            </a:pPr>
            <a:r>
              <a:rPr lang="en-US" sz="1600" b="1" i="1" dirty="0">
                <a:sym typeface="Calibri"/>
              </a:rPr>
              <a:t>     can be at the RCM’s fingertips</a:t>
            </a:r>
            <a:r>
              <a:rPr lang="en-US" b="1" i="1" dirty="0">
                <a:sym typeface="Calibri"/>
              </a:rPr>
              <a:t>!</a:t>
            </a:r>
            <a:endParaRPr lang="en-US" b="1" i="1" dirty="0"/>
          </a:p>
        </p:txBody>
      </p:sp>
      <p:sp>
        <p:nvSpPr>
          <p:cNvPr id="166" name="Isosceles Triangle 16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4"/>
        <p:cNvGrpSpPr/>
        <p:nvPr/>
      </p:nvGrpSpPr>
      <p:grpSpPr>
        <a:xfrm>
          <a:off x="0" y="0"/>
          <a:ext cx="0" cy="0"/>
          <a:chOff x="0" y="0"/>
          <a:chExt cx="0" cy="0"/>
        </a:xfrm>
      </p:grpSpPr>
      <p:grpSp>
        <p:nvGrpSpPr>
          <p:cNvPr id="135" name="Group 134">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36" name="Straight Connector 135">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47" name="Rectangle 14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50" name="Straight Connector 14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5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Isosceles Triangle 15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Isosceles Triangle 15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Isosceles Triangle 15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5" name="Google Shape;115;p11"/>
          <p:cNvSpPr txBox="1">
            <a:spLocks noGrp="1"/>
          </p:cNvSpPr>
          <p:nvPr>
            <p:ph type="title"/>
          </p:nvPr>
        </p:nvSpPr>
        <p:spPr>
          <a:xfrm>
            <a:off x="659332" y="1803400"/>
            <a:ext cx="6296170" cy="1234727"/>
          </a:xfrm>
          <a:prstGeom prst="rect">
            <a:avLst/>
          </a:prstGeom>
        </p:spPr>
        <p:txBody>
          <a:bodyPr spcFirstLastPara="1" vert="horz" lIns="91440" tIns="45720" rIns="91440" bIns="45720" rtlCol="0" anchor="b" anchorCtr="0">
            <a:normAutofit/>
          </a:bodyPr>
          <a:lstStyle/>
          <a:p>
            <a:pPr marL="0" lvl="0" indent="0" algn="ctr" defTabSz="457200">
              <a:spcBef>
                <a:spcPct val="0"/>
              </a:spcBef>
              <a:spcAft>
                <a:spcPts val="0"/>
              </a:spcAft>
              <a:buSzPts val="4800"/>
            </a:pPr>
            <a:r>
              <a:rPr lang="en-US" sz="5400" dirty="0">
                <a:sym typeface="Calibri"/>
              </a:rPr>
              <a:t>Know Your Area </a:t>
            </a:r>
          </a:p>
        </p:txBody>
      </p:sp>
      <p:pic>
        <p:nvPicPr>
          <p:cNvPr id="37" name="Picture 36">
            <a:extLst>
              <a:ext uri="{FF2B5EF4-FFF2-40B4-BE49-F238E27FC236}">
                <a16:creationId xmlns:a16="http://schemas.microsoft.com/office/drawing/2014/main" id="{9D0E0A2E-A251-42F9-A6B5-6F020C41DB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18828" y="4602228"/>
            <a:ext cx="505376" cy="406285"/>
          </a:xfrm>
          <a:prstGeom prst="rect">
            <a:avLst/>
          </a:prstGeom>
          <a:ln>
            <a:noFill/>
          </a:ln>
          <a:effectLst>
            <a:outerShdw blurRad="190500" algn="tl" rotWithShape="0">
              <a:srgbClr val="000000">
                <a:alpha val="70000"/>
              </a:srgbClr>
            </a:out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{06385E58-59CA-1D4C-BB88-A75F327884BD}tf10001060</Template>
  <TotalTime>2380</TotalTime>
  <Words>1348</Words>
  <Application>Microsoft Office PowerPoint</Application>
  <PresentationFormat>On-screen Show (16:9)</PresentationFormat>
  <Paragraphs>126</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Trebuchet MS</vt:lpstr>
      <vt:lpstr>Wingdings</vt:lpstr>
      <vt:lpstr>Wingdings 3</vt:lpstr>
      <vt:lpstr>Facet</vt:lpstr>
      <vt:lpstr>ASR Training:  Regional Weekend Hosted by North Area </vt:lpstr>
      <vt:lpstr>All the material contained in this   workshop was obtained through two experience gathering workshops hosted by the North East Zonal Forum on Regional Committee Member (RCM) best practices. The information being shared today came from RCM experiences from across the Fellowship. Everything in this workshop is merely a suggestion and we hope that this information is useful to you in your service efforts.  </vt:lpstr>
      <vt:lpstr>North East Zone (NEZF) Fellowship Development Purpose </vt:lpstr>
      <vt:lpstr>Agenda </vt:lpstr>
      <vt:lpstr>The Basics </vt:lpstr>
      <vt:lpstr>Regional Committee Member: The Basics  </vt:lpstr>
      <vt:lpstr>The Guide to Local Service (GTLS) Says… </vt:lpstr>
      <vt:lpstr>The GTLS Says …</vt:lpstr>
      <vt:lpstr>Know Your Area </vt:lpstr>
      <vt:lpstr>Know Your Area: Groups</vt:lpstr>
      <vt:lpstr>Know Your ASC</vt:lpstr>
      <vt:lpstr>Know Your ASC</vt:lpstr>
      <vt:lpstr>Know Your Area Subcommittees</vt:lpstr>
      <vt:lpstr>Know Your Area Policy: They Differ </vt:lpstr>
      <vt:lpstr>Area Reporting 101 </vt:lpstr>
      <vt:lpstr>Challenges of Area Reporting </vt:lpstr>
      <vt:lpstr>Area Report: What to Include </vt:lpstr>
      <vt:lpstr>Reporting – Suggestions I</vt:lpstr>
      <vt:lpstr>Reporting – Suggestions II</vt:lpstr>
      <vt:lpstr>Reporting - Limitations </vt:lpstr>
      <vt:lpstr>Lessons Learned: Listen</vt:lpstr>
      <vt:lpstr>Lessons Learned: Bring Enthusiasm! </vt:lpstr>
      <vt:lpstr>Know Your Region and Your Role  Louisiana Region of  Narcotics Anonymous – Serving the State of Louisiana (larna.org) </vt:lpstr>
      <vt:lpstr>Effective Communication and Collaboration </vt:lpstr>
      <vt:lpstr>      What Other RCMs advise</vt:lpstr>
      <vt:lpstr>Be Familiar with the NA Service Structure  </vt:lpstr>
      <vt:lpstr>NA Service Structure </vt:lpstr>
      <vt:lpstr>Zonal Forums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Be a  Regional Committee Member?</dc:title>
  <dc:creator>owner</dc:creator>
  <cp:lastModifiedBy>Craig Robertson</cp:lastModifiedBy>
  <cp:revision>42</cp:revision>
  <dcterms:modified xsi:type="dcterms:W3CDTF">2021-07-17T15:02:20Z</dcterms:modified>
</cp:coreProperties>
</file>